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handoutMasterIdLst>
    <p:handoutMasterId r:id="rId29"/>
  </p:handoutMasterIdLst>
  <p:sldIdLst>
    <p:sldId id="256" r:id="rId2"/>
    <p:sldId id="257" r:id="rId3"/>
    <p:sldId id="258" r:id="rId4"/>
    <p:sldId id="259" r:id="rId5"/>
    <p:sldId id="260" r:id="rId6"/>
    <p:sldId id="262" r:id="rId7"/>
    <p:sldId id="264" r:id="rId8"/>
    <p:sldId id="270" r:id="rId9"/>
    <p:sldId id="271" r:id="rId10"/>
    <p:sldId id="272" r:id="rId11"/>
    <p:sldId id="273" r:id="rId12"/>
    <p:sldId id="276" r:id="rId13"/>
    <p:sldId id="278" r:id="rId14"/>
    <p:sldId id="292" r:id="rId15"/>
    <p:sldId id="275" r:id="rId16"/>
    <p:sldId id="282" r:id="rId17"/>
    <p:sldId id="283" r:id="rId18"/>
    <p:sldId id="284" r:id="rId19"/>
    <p:sldId id="285" r:id="rId20"/>
    <p:sldId id="286" r:id="rId21"/>
    <p:sldId id="287" r:id="rId22"/>
    <p:sldId id="288" r:id="rId23"/>
    <p:sldId id="289" r:id="rId24"/>
    <p:sldId id="290" r:id="rId25"/>
    <p:sldId id="291" r:id="rId26"/>
    <p:sldId id="263"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947" autoAdjust="0"/>
  </p:normalViewPr>
  <p:slideViewPr>
    <p:cSldViewPr snapToGrid="0">
      <p:cViewPr varScale="1">
        <p:scale>
          <a:sx n="77" d="100"/>
          <a:sy n="77" d="100"/>
        </p:scale>
        <p:origin x="912" y="58"/>
      </p:cViewPr>
      <p:guideLst/>
    </p:cSldViewPr>
  </p:slideViewPr>
  <p:outlineViewPr>
    <p:cViewPr>
      <p:scale>
        <a:sx n="33" d="100"/>
        <a:sy n="33" d="100"/>
      </p:scale>
      <p:origin x="0" y="-1008"/>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1" d="100"/>
          <a:sy n="61" d="100"/>
        </p:scale>
        <p:origin x="3245" y="3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_rels/data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_rels/drawing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75B750-BD5D-4176-8304-301EB526B8D3}"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17A00643-240D-4FF9-A552-1D8ABDA19488}">
      <dgm:prSet/>
      <dgm:spPr/>
      <dgm:t>
        <a:bodyPr/>
        <a:lstStyle/>
        <a:p>
          <a:r>
            <a:rPr lang="en-US"/>
            <a:t>A self-driving car is a vehicle that is capable of sensing its environment and moving with little or no human input.</a:t>
          </a:r>
        </a:p>
      </dgm:t>
    </dgm:pt>
    <dgm:pt modelId="{FBFE6A75-FBEE-4744-A923-D5C229FA7448}" type="parTrans" cxnId="{CAD0E2C4-B871-4CE2-9C01-2556213968DA}">
      <dgm:prSet/>
      <dgm:spPr/>
      <dgm:t>
        <a:bodyPr/>
        <a:lstStyle/>
        <a:p>
          <a:endParaRPr lang="en-US"/>
        </a:p>
      </dgm:t>
    </dgm:pt>
    <dgm:pt modelId="{C62C099D-B049-4609-98A0-ABEC09D1D3E8}" type="sibTrans" cxnId="{CAD0E2C4-B871-4CE2-9C01-2556213968DA}">
      <dgm:prSet/>
      <dgm:spPr/>
      <dgm:t>
        <a:bodyPr/>
        <a:lstStyle/>
        <a:p>
          <a:endParaRPr lang="en-US"/>
        </a:p>
      </dgm:t>
    </dgm:pt>
    <dgm:pt modelId="{79E83E8A-2D06-43A4-9C61-2CF25933138D}">
      <dgm:prSet/>
      <dgm:spPr/>
      <dgm:t>
        <a:bodyPr/>
        <a:lstStyle/>
        <a:p>
          <a:r>
            <a:rPr lang="en-US" dirty="0"/>
            <a:t>In this monocular vision-based car, will get its input from the pi camera and a CNN model is used to take a decision accordingly.</a:t>
          </a:r>
        </a:p>
      </dgm:t>
    </dgm:pt>
    <dgm:pt modelId="{BFBE4318-E410-4280-887E-35E1DAA24BA1}" type="parTrans" cxnId="{818D6399-E253-4E83-949F-3E5785178E46}">
      <dgm:prSet/>
      <dgm:spPr/>
      <dgm:t>
        <a:bodyPr/>
        <a:lstStyle/>
        <a:p>
          <a:endParaRPr lang="en-US"/>
        </a:p>
      </dgm:t>
    </dgm:pt>
    <dgm:pt modelId="{0F45CD38-4E21-4F91-A98E-8EA5BF49CD86}" type="sibTrans" cxnId="{818D6399-E253-4E83-949F-3E5785178E46}">
      <dgm:prSet/>
      <dgm:spPr/>
      <dgm:t>
        <a:bodyPr/>
        <a:lstStyle/>
        <a:p>
          <a:endParaRPr lang="en-US"/>
        </a:p>
      </dgm:t>
    </dgm:pt>
    <dgm:pt modelId="{FADA8A04-A255-48F1-BBDD-CC1F4E110733}">
      <dgm:prSet/>
      <dgm:spPr/>
      <dgm:t>
        <a:bodyPr/>
        <a:lstStyle/>
        <a:p>
          <a:r>
            <a:rPr lang="en-US"/>
            <a:t>Raspberry Pi has been used as a processing unit in this project, which takes the input through the raspberry pi camera and drives the car by sending control signals to the L293d driver module, which in turn controls the car.</a:t>
          </a:r>
        </a:p>
      </dgm:t>
    </dgm:pt>
    <dgm:pt modelId="{3A8594E8-4CBD-48CF-8714-02C2F6A603FF}" type="parTrans" cxnId="{1DF9320C-047E-4C12-A695-3E11441FE77A}">
      <dgm:prSet/>
      <dgm:spPr/>
      <dgm:t>
        <a:bodyPr/>
        <a:lstStyle/>
        <a:p>
          <a:endParaRPr lang="en-US"/>
        </a:p>
      </dgm:t>
    </dgm:pt>
    <dgm:pt modelId="{F9BC3E47-0A87-43C0-8B2F-2C7C5136F60C}" type="sibTrans" cxnId="{1DF9320C-047E-4C12-A695-3E11441FE77A}">
      <dgm:prSet/>
      <dgm:spPr/>
      <dgm:t>
        <a:bodyPr/>
        <a:lstStyle/>
        <a:p>
          <a:endParaRPr lang="en-US"/>
        </a:p>
      </dgm:t>
    </dgm:pt>
    <dgm:pt modelId="{A4676464-7294-4CC8-84EA-94CCC595A5F8}">
      <dgm:prSet/>
      <dgm:spPr/>
      <dgm:t>
        <a:bodyPr/>
        <a:lstStyle/>
        <a:p>
          <a:r>
            <a:rPr lang="en-US"/>
            <a:t>The core of the project is the Convolutional Neural Network which maps the raw image pixels into features that detect objects and navigates the car.</a:t>
          </a:r>
        </a:p>
      </dgm:t>
    </dgm:pt>
    <dgm:pt modelId="{A50E8ADB-CCD0-4A99-A0FC-51B0FCCC91FE}" type="parTrans" cxnId="{691AAE84-DED6-4193-AB34-AB0B8455ED9B}">
      <dgm:prSet/>
      <dgm:spPr/>
      <dgm:t>
        <a:bodyPr/>
        <a:lstStyle/>
        <a:p>
          <a:endParaRPr lang="en-US"/>
        </a:p>
      </dgm:t>
    </dgm:pt>
    <dgm:pt modelId="{24034163-D065-417B-909C-F23CA29CBFE1}" type="sibTrans" cxnId="{691AAE84-DED6-4193-AB34-AB0B8455ED9B}">
      <dgm:prSet/>
      <dgm:spPr/>
      <dgm:t>
        <a:bodyPr/>
        <a:lstStyle/>
        <a:p>
          <a:endParaRPr lang="en-US"/>
        </a:p>
      </dgm:t>
    </dgm:pt>
    <dgm:pt modelId="{F8B0F3B3-FFDB-464E-B8A5-A0A5F7CC4CCF}" type="pres">
      <dgm:prSet presAssocID="{3F75B750-BD5D-4176-8304-301EB526B8D3}" presName="linear" presStyleCnt="0">
        <dgm:presLayoutVars>
          <dgm:animLvl val="lvl"/>
          <dgm:resizeHandles val="exact"/>
        </dgm:presLayoutVars>
      </dgm:prSet>
      <dgm:spPr/>
    </dgm:pt>
    <dgm:pt modelId="{FFA6BC3C-8380-45BA-9CA2-680D349FA712}" type="pres">
      <dgm:prSet presAssocID="{17A00643-240D-4FF9-A552-1D8ABDA19488}" presName="parentText" presStyleLbl="node1" presStyleIdx="0" presStyleCnt="4">
        <dgm:presLayoutVars>
          <dgm:chMax val="0"/>
          <dgm:bulletEnabled val="1"/>
        </dgm:presLayoutVars>
      </dgm:prSet>
      <dgm:spPr/>
    </dgm:pt>
    <dgm:pt modelId="{0CE67566-F92C-4127-835D-644A88F42F2F}" type="pres">
      <dgm:prSet presAssocID="{C62C099D-B049-4609-98A0-ABEC09D1D3E8}" presName="spacer" presStyleCnt="0"/>
      <dgm:spPr/>
    </dgm:pt>
    <dgm:pt modelId="{59C295A7-B9A9-49CF-BD15-06D7229932B8}" type="pres">
      <dgm:prSet presAssocID="{79E83E8A-2D06-43A4-9C61-2CF25933138D}" presName="parentText" presStyleLbl="node1" presStyleIdx="1" presStyleCnt="4">
        <dgm:presLayoutVars>
          <dgm:chMax val="0"/>
          <dgm:bulletEnabled val="1"/>
        </dgm:presLayoutVars>
      </dgm:prSet>
      <dgm:spPr/>
    </dgm:pt>
    <dgm:pt modelId="{19989BA6-EA23-41AE-89ED-A2EEB45AD2B7}" type="pres">
      <dgm:prSet presAssocID="{0F45CD38-4E21-4F91-A98E-8EA5BF49CD86}" presName="spacer" presStyleCnt="0"/>
      <dgm:spPr/>
    </dgm:pt>
    <dgm:pt modelId="{60E4EEF5-8F7D-4E81-9C4F-9D506DAC130E}" type="pres">
      <dgm:prSet presAssocID="{FADA8A04-A255-48F1-BBDD-CC1F4E110733}" presName="parentText" presStyleLbl="node1" presStyleIdx="2" presStyleCnt="4">
        <dgm:presLayoutVars>
          <dgm:chMax val="0"/>
          <dgm:bulletEnabled val="1"/>
        </dgm:presLayoutVars>
      </dgm:prSet>
      <dgm:spPr/>
    </dgm:pt>
    <dgm:pt modelId="{DBDFA84C-7D65-4246-8D0A-E2F6ABEC84A4}" type="pres">
      <dgm:prSet presAssocID="{F9BC3E47-0A87-43C0-8B2F-2C7C5136F60C}" presName="spacer" presStyleCnt="0"/>
      <dgm:spPr/>
    </dgm:pt>
    <dgm:pt modelId="{C06DFACC-0881-4AFF-8192-12CC86AA8F25}" type="pres">
      <dgm:prSet presAssocID="{A4676464-7294-4CC8-84EA-94CCC595A5F8}" presName="parentText" presStyleLbl="node1" presStyleIdx="3" presStyleCnt="4">
        <dgm:presLayoutVars>
          <dgm:chMax val="0"/>
          <dgm:bulletEnabled val="1"/>
        </dgm:presLayoutVars>
      </dgm:prSet>
      <dgm:spPr/>
    </dgm:pt>
  </dgm:ptLst>
  <dgm:cxnLst>
    <dgm:cxn modelId="{1DF9320C-047E-4C12-A695-3E11441FE77A}" srcId="{3F75B750-BD5D-4176-8304-301EB526B8D3}" destId="{FADA8A04-A255-48F1-BBDD-CC1F4E110733}" srcOrd="2" destOrd="0" parTransId="{3A8594E8-4CBD-48CF-8714-02C2F6A603FF}" sibTransId="{F9BC3E47-0A87-43C0-8B2F-2C7C5136F60C}"/>
    <dgm:cxn modelId="{F1BAC614-0040-4F6C-922B-47D577A6BB9A}" type="presOf" srcId="{3F75B750-BD5D-4176-8304-301EB526B8D3}" destId="{F8B0F3B3-FFDB-464E-B8A5-A0A5F7CC4CCF}" srcOrd="0" destOrd="0" presId="urn:microsoft.com/office/officeart/2005/8/layout/vList2"/>
    <dgm:cxn modelId="{D2231D5D-4E42-4C14-98C4-073B6A09F359}" type="presOf" srcId="{A4676464-7294-4CC8-84EA-94CCC595A5F8}" destId="{C06DFACC-0881-4AFF-8192-12CC86AA8F25}" srcOrd="0" destOrd="0" presId="urn:microsoft.com/office/officeart/2005/8/layout/vList2"/>
    <dgm:cxn modelId="{F68A7344-B607-42CE-827D-207E51B418FF}" type="presOf" srcId="{FADA8A04-A255-48F1-BBDD-CC1F4E110733}" destId="{60E4EEF5-8F7D-4E81-9C4F-9D506DAC130E}" srcOrd="0" destOrd="0" presId="urn:microsoft.com/office/officeart/2005/8/layout/vList2"/>
    <dgm:cxn modelId="{691AAE84-DED6-4193-AB34-AB0B8455ED9B}" srcId="{3F75B750-BD5D-4176-8304-301EB526B8D3}" destId="{A4676464-7294-4CC8-84EA-94CCC595A5F8}" srcOrd="3" destOrd="0" parTransId="{A50E8ADB-CCD0-4A99-A0FC-51B0FCCC91FE}" sibTransId="{24034163-D065-417B-909C-F23CA29CBFE1}"/>
    <dgm:cxn modelId="{818D6399-E253-4E83-949F-3E5785178E46}" srcId="{3F75B750-BD5D-4176-8304-301EB526B8D3}" destId="{79E83E8A-2D06-43A4-9C61-2CF25933138D}" srcOrd="1" destOrd="0" parTransId="{BFBE4318-E410-4280-887E-35E1DAA24BA1}" sibTransId="{0F45CD38-4E21-4F91-A98E-8EA5BF49CD86}"/>
    <dgm:cxn modelId="{00C64AA1-59AA-471D-8914-BB483CDDF6C9}" type="presOf" srcId="{79E83E8A-2D06-43A4-9C61-2CF25933138D}" destId="{59C295A7-B9A9-49CF-BD15-06D7229932B8}" srcOrd="0" destOrd="0" presId="urn:microsoft.com/office/officeart/2005/8/layout/vList2"/>
    <dgm:cxn modelId="{CAD0E2C4-B871-4CE2-9C01-2556213968DA}" srcId="{3F75B750-BD5D-4176-8304-301EB526B8D3}" destId="{17A00643-240D-4FF9-A552-1D8ABDA19488}" srcOrd="0" destOrd="0" parTransId="{FBFE6A75-FBEE-4744-A923-D5C229FA7448}" sibTransId="{C62C099D-B049-4609-98A0-ABEC09D1D3E8}"/>
    <dgm:cxn modelId="{C2FBDCD8-DC37-4A7B-B277-1E52718BC512}" type="presOf" srcId="{17A00643-240D-4FF9-A552-1D8ABDA19488}" destId="{FFA6BC3C-8380-45BA-9CA2-680D349FA712}" srcOrd="0" destOrd="0" presId="urn:microsoft.com/office/officeart/2005/8/layout/vList2"/>
    <dgm:cxn modelId="{93A18FC4-6AA3-4D70-94CD-A2A8CD42292B}" type="presParOf" srcId="{F8B0F3B3-FFDB-464E-B8A5-A0A5F7CC4CCF}" destId="{FFA6BC3C-8380-45BA-9CA2-680D349FA712}" srcOrd="0" destOrd="0" presId="urn:microsoft.com/office/officeart/2005/8/layout/vList2"/>
    <dgm:cxn modelId="{3454C7D3-3071-4911-8BDD-970E15A31182}" type="presParOf" srcId="{F8B0F3B3-FFDB-464E-B8A5-A0A5F7CC4CCF}" destId="{0CE67566-F92C-4127-835D-644A88F42F2F}" srcOrd="1" destOrd="0" presId="urn:microsoft.com/office/officeart/2005/8/layout/vList2"/>
    <dgm:cxn modelId="{A573C9B3-2A83-4722-AD9C-346BAA43D016}" type="presParOf" srcId="{F8B0F3B3-FFDB-464E-B8A5-A0A5F7CC4CCF}" destId="{59C295A7-B9A9-49CF-BD15-06D7229932B8}" srcOrd="2" destOrd="0" presId="urn:microsoft.com/office/officeart/2005/8/layout/vList2"/>
    <dgm:cxn modelId="{4E8EB0BD-2AE5-485C-8118-6600C7EF0A7F}" type="presParOf" srcId="{F8B0F3B3-FFDB-464E-B8A5-A0A5F7CC4CCF}" destId="{19989BA6-EA23-41AE-89ED-A2EEB45AD2B7}" srcOrd="3" destOrd="0" presId="urn:microsoft.com/office/officeart/2005/8/layout/vList2"/>
    <dgm:cxn modelId="{DA33C43A-4E56-4468-98B3-327E70F1EE0F}" type="presParOf" srcId="{F8B0F3B3-FFDB-464E-B8A5-A0A5F7CC4CCF}" destId="{60E4EEF5-8F7D-4E81-9C4F-9D506DAC130E}" srcOrd="4" destOrd="0" presId="urn:microsoft.com/office/officeart/2005/8/layout/vList2"/>
    <dgm:cxn modelId="{6F4684B2-A424-48C6-9706-0F0CF38D348C}" type="presParOf" srcId="{F8B0F3B3-FFDB-464E-B8A5-A0A5F7CC4CCF}" destId="{DBDFA84C-7D65-4246-8D0A-E2F6ABEC84A4}" srcOrd="5" destOrd="0" presId="urn:microsoft.com/office/officeart/2005/8/layout/vList2"/>
    <dgm:cxn modelId="{ADBEB095-D1FA-42F0-9385-A234ED90E9A4}" type="presParOf" srcId="{F8B0F3B3-FFDB-464E-B8A5-A0A5F7CC4CCF}" destId="{C06DFACC-0881-4AFF-8192-12CC86AA8F25}"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0E4A49-66E0-421F-A25D-8714E65F7B75}"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0C9FB13-3922-4719-AE56-7A70B42CE827}">
      <dgm:prSet/>
      <dgm:spPr/>
      <dgm:t>
        <a:bodyPr/>
        <a:lstStyle/>
        <a:p>
          <a:pPr>
            <a:lnSpc>
              <a:spcPct val="100000"/>
            </a:lnSpc>
          </a:pPr>
          <a:r>
            <a:rPr lang="en-IN" b="1" u="sng" dirty="0">
              <a:solidFill>
                <a:schemeClr val="accent1">
                  <a:lumMod val="90000"/>
                  <a:lumOff val="10000"/>
                </a:schemeClr>
              </a:solidFill>
              <a:latin typeface="Times New Roman" panose="02020603050405020304" pitchFamily="18" charset="0"/>
              <a:cs typeface="Times New Roman" panose="02020603050405020304" pitchFamily="18" charset="0"/>
            </a:rPr>
            <a:t>SOFTWARE SIDE</a:t>
          </a:r>
          <a:endParaRPr lang="en-US" dirty="0">
            <a:solidFill>
              <a:schemeClr val="accent1">
                <a:lumMod val="90000"/>
                <a:lumOff val="10000"/>
              </a:schemeClr>
            </a:solidFill>
            <a:latin typeface="Times New Roman" panose="02020603050405020304" pitchFamily="18" charset="0"/>
            <a:cs typeface="Times New Roman" panose="02020603050405020304" pitchFamily="18" charset="0"/>
          </a:endParaRPr>
        </a:p>
      </dgm:t>
    </dgm:pt>
    <dgm:pt modelId="{73347E40-034C-462F-8EAD-6C49BF0EF9F4}" type="parTrans" cxnId="{9459ADE7-8B09-4339-81C2-BFA187AB5C6E}">
      <dgm:prSet/>
      <dgm:spPr/>
      <dgm:t>
        <a:bodyPr/>
        <a:lstStyle/>
        <a:p>
          <a:endParaRPr lang="en-US"/>
        </a:p>
      </dgm:t>
    </dgm:pt>
    <dgm:pt modelId="{B5FB0630-18C1-499B-B82A-20C84ACE3B59}" type="sibTrans" cxnId="{9459ADE7-8B09-4339-81C2-BFA187AB5C6E}">
      <dgm:prSet/>
      <dgm:spPr/>
      <dgm:t>
        <a:bodyPr/>
        <a:lstStyle/>
        <a:p>
          <a:endParaRPr lang="en-US"/>
        </a:p>
      </dgm:t>
    </dgm:pt>
    <dgm:pt modelId="{968D5822-E776-46D9-8CBD-C92749B97901}">
      <dgm:prSet/>
      <dgm:spPr/>
      <dgm:t>
        <a:bodyPr/>
        <a:lstStyle/>
        <a:p>
          <a:pPr>
            <a:lnSpc>
              <a:spcPct val="100000"/>
            </a:lnSpc>
          </a:pPr>
          <a:r>
            <a:rPr lang="en-IN" dirty="0">
              <a:solidFill>
                <a:schemeClr val="accent1">
                  <a:lumMod val="90000"/>
                  <a:lumOff val="10000"/>
                </a:schemeClr>
              </a:solidFill>
              <a:latin typeface="Times New Roman" panose="02020603050405020304" pitchFamily="18" charset="0"/>
              <a:cs typeface="Times New Roman" panose="02020603050405020304" pitchFamily="18" charset="0"/>
            </a:rPr>
            <a:t>Language : Python</a:t>
          </a:r>
          <a:endParaRPr lang="en-US" dirty="0">
            <a:solidFill>
              <a:schemeClr val="accent1">
                <a:lumMod val="90000"/>
                <a:lumOff val="10000"/>
              </a:schemeClr>
            </a:solidFill>
            <a:latin typeface="Times New Roman" panose="02020603050405020304" pitchFamily="18" charset="0"/>
            <a:cs typeface="Times New Roman" panose="02020603050405020304" pitchFamily="18" charset="0"/>
          </a:endParaRPr>
        </a:p>
      </dgm:t>
    </dgm:pt>
    <dgm:pt modelId="{484A8F92-4E4F-4364-B05B-4887F8FFC3C0}" type="parTrans" cxnId="{DCBBC974-FD6B-430D-85C8-C9A8D05C51B2}">
      <dgm:prSet/>
      <dgm:spPr/>
      <dgm:t>
        <a:bodyPr/>
        <a:lstStyle/>
        <a:p>
          <a:endParaRPr lang="en-US"/>
        </a:p>
      </dgm:t>
    </dgm:pt>
    <dgm:pt modelId="{843B9CE3-D98C-4900-A2A8-3E13840C31E0}" type="sibTrans" cxnId="{DCBBC974-FD6B-430D-85C8-C9A8D05C51B2}">
      <dgm:prSet/>
      <dgm:spPr/>
      <dgm:t>
        <a:bodyPr/>
        <a:lstStyle/>
        <a:p>
          <a:endParaRPr lang="en-US"/>
        </a:p>
      </dgm:t>
    </dgm:pt>
    <dgm:pt modelId="{C824CD8E-D370-41CE-BE98-A8ECBF6CBE86}">
      <dgm:prSet/>
      <dgm:spPr/>
      <dgm:t>
        <a:bodyPr/>
        <a:lstStyle/>
        <a:p>
          <a:pPr>
            <a:lnSpc>
              <a:spcPct val="100000"/>
            </a:lnSpc>
          </a:pPr>
          <a:r>
            <a:rPr lang="en-IN" dirty="0">
              <a:solidFill>
                <a:schemeClr val="accent1">
                  <a:lumMod val="90000"/>
                  <a:lumOff val="10000"/>
                </a:schemeClr>
              </a:solidFill>
              <a:latin typeface="Times New Roman" panose="02020603050405020304" pitchFamily="18" charset="0"/>
              <a:cs typeface="Times New Roman" panose="02020603050405020304" pitchFamily="18" charset="0"/>
            </a:rPr>
            <a:t>Framework : TensorFlow</a:t>
          </a:r>
          <a:endParaRPr lang="en-US" dirty="0">
            <a:solidFill>
              <a:schemeClr val="accent1">
                <a:lumMod val="90000"/>
                <a:lumOff val="10000"/>
              </a:schemeClr>
            </a:solidFill>
            <a:latin typeface="Times New Roman" panose="02020603050405020304" pitchFamily="18" charset="0"/>
            <a:cs typeface="Times New Roman" panose="02020603050405020304" pitchFamily="18" charset="0"/>
          </a:endParaRPr>
        </a:p>
      </dgm:t>
    </dgm:pt>
    <dgm:pt modelId="{97940491-F186-40BE-A988-D8FBBDC06287}" type="parTrans" cxnId="{89135E19-818E-4436-A328-6E6515F1071A}">
      <dgm:prSet/>
      <dgm:spPr/>
      <dgm:t>
        <a:bodyPr/>
        <a:lstStyle/>
        <a:p>
          <a:endParaRPr lang="en-US"/>
        </a:p>
      </dgm:t>
    </dgm:pt>
    <dgm:pt modelId="{CE199EED-D70C-4497-9991-6C5CA7E6018D}" type="sibTrans" cxnId="{89135E19-818E-4436-A328-6E6515F1071A}">
      <dgm:prSet/>
      <dgm:spPr/>
      <dgm:t>
        <a:bodyPr/>
        <a:lstStyle/>
        <a:p>
          <a:endParaRPr lang="en-US"/>
        </a:p>
      </dgm:t>
    </dgm:pt>
    <dgm:pt modelId="{232F7E53-BCBB-42BA-BE39-785B9D4DA610}">
      <dgm:prSet/>
      <dgm:spPr/>
      <dgm:t>
        <a:bodyPr/>
        <a:lstStyle/>
        <a:p>
          <a:pPr>
            <a:lnSpc>
              <a:spcPct val="100000"/>
            </a:lnSpc>
          </a:pPr>
          <a:r>
            <a:rPr lang="en-IN" dirty="0">
              <a:solidFill>
                <a:schemeClr val="accent1">
                  <a:lumMod val="90000"/>
                  <a:lumOff val="10000"/>
                </a:schemeClr>
              </a:solidFill>
              <a:latin typeface="Times New Roman" panose="02020603050405020304" pitchFamily="18" charset="0"/>
              <a:cs typeface="Times New Roman" panose="02020603050405020304" pitchFamily="18" charset="0"/>
            </a:rPr>
            <a:t>Test : Jupiter or  Google </a:t>
          </a:r>
          <a:r>
            <a:rPr lang="en-IN" dirty="0" err="1">
              <a:solidFill>
                <a:schemeClr val="accent1">
                  <a:lumMod val="90000"/>
                  <a:lumOff val="10000"/>
                </a:schemeClr>
              </a:solidFill>
              <a:latin typeface="Times New Roman" panose="02020603050405020304" pitchFamily="18" charset="0"/>
              <a:cs typeface="Times New Roman" panose="02020603050405020304" pitchFamily="18" charset="0"/>
            </a:rPr>
            <a:t>Colab</a:t>
          </a:r>
          <a:endParaRPr lang="en-US" dirty="0">
            <a:solidFill>
              <a:schemeClr val="accent1">
                <a:lumMod val="90000"/>
                <a:lumOff val="10000"/>
              </a:schemeClr>
            </a:solidFill>
            <a:latin typeface="Times New Roman" panose="02020603050405020304" pitchFamily="18" charset="0"/>
            <a:cs typeface="Times New Roman" panose="02020603050405020304" pitchFamily="18" charset="0"/>
          </a:endParaRPr>
        </a:p>
      </dgm:t>
    </dgm:pt>
    <dgm:pt modelId="{9A1167DC-2C68-4383-B5E2-2DC9A5215697}" type="parTrans" cxnId="{3073D9A3-12BD-4331-A2F9-74D3DAB5B3A1}">
      <dgm:prSet/>
      <dgm:spPr/>
      <dgm:t>
        <a:bodyPr/>
        <a:lstStyle/>
        <a:p>
          <a:endParaRPr lang="en-US"/>
        </a:p>
      </dgm:t>
    </dgm:pt>
    <dgm:pt modelId="{E00FBB23-3D0A-4F03-A0FB-D52338F7FFD6}" type="sibTrans" cxnId="{3073D9A3-12BD-4331-A2F9-74D3DAB5B3A1}">
      <dgm:prSet/>
      <dgm:spPr/>
      <dgm:t>
        <a:bodyPr/>
        <a:lstStyle/>
        <a:p>
          <a:endParaRPr lang="en-US"/>
        </a:p>
      </dgm:t>
    </dgm:pt>
    <dgm:pt modelId="{117DB0C9-E575-44D4-8B02-95052149D59A}" type="pres">
      <dgm:prSet presAssocID="{EA0E4A49-66E0-421F-A25D-8714E65F7B75}" presName="root" presStyleCnt="0">
        <dgm:presLayoutVars>
          <dgm:dir/>
          <dgm:resizeHandles val="exact"/>
        </dgm:presLayoutVars>
      </dgm:prSet>
      <dgm:spPr/>
    </dgm:pt>
    <dgm:pt modelId="{F6918D1E-B47C-4F20-B691-3C9AFFEB8418}" type="pres">
      <dgm:prSet presAssocID="{C0C9FB13-3922-4719-AE56-7A70B42CE827}" presName="compNode" presStyleCnt="0"/>
      <dgm:spPr/>
    </dgm:pt>
    <dgm:pt modelId="{5DCE6F6B-0FAA-40F3-A13D-69C085E7DB0D}" type="pres">
      <dgm:prSet presAssocID="{C0C9FB13-3922-4719-AE56-7A70B42CE827}" presName="bgRect" presStyleLbl="bgShp" presStyleIdx="0" presStyleCnt="4"/>
      <dgm:spPr/>
    </dgm:pt>
    <dgm:pt modelId="{2ECD6027-3F18-4837-B250-71D9E403FDEC}" type="pres">
      <dgm:prSet presAssocID="{C0C9FB13-3922-4719-AE56-7A70B42CE827}"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C63BC256-78E5-4A23-9B1C-F9C4D5992BD2}" type="pres">
      <dgm:prSet presAssocID="{C0C9FB13-3922-4719-AE56-7A70B42CE827}" presName="spaceRect" presStyleCnt="0"/>
      <dgm:spPr/>
    </dgm:pt>
    <dgm:pt modelId="{24B2DD81-3F99-43B9-96B4-56F51B495EBC}" type="pres">
      <dgm:prSet presAssocID="{C0C9FB13-3922-4719-AE56-7A70B42CE827}" presName="parTx" presStyleLbl="revTx" presStyleIdx="0" presStyleCnt="4">
        <dgm:presLayoutVars>
          <dgm:chMax val="0"/>
          <dgm:chPref val="0"/>
        </dgm:presLayoutVars>
      </dgm:prSet>
      <dgm:spPr/>
    </dgm:pt>
    <dgm:pt modelId="{6F7D3E50-4994-4027-9B60-35D1844B0BB8}" type="pres">
      <dgm:prSet presAssocID="{B5FB0630-18C1-499B-B82A-20C84ACE3B59}" presName="sibTrans" presStyleCnt="0"/>
      <dgm:spPr/>
    </dgm:pt>
    <dgm:pt modelId="{4BE3C364-C610-43D6-B961-E355D5FC42C0}" type="pres">
      <dgm:prSet presAssocID="{968D5822-E776-46D9-8CBD-C92749B97901}" presName="compNode" presStyleCnt="0"/>
      <dgm:spPr/>
    </dgm:pt>
    <dgm:pt modelId="{E3742434-BAEB-4968-96A2-ED9F98D945D3}" type="pres">
      <dgm:prSet presAssocID="{968D5822-E776-46D9-8CBD-C92749B97901}" presName="bgRect" presStyleLbl="bgShp" presStyleIdx="1" presStyleCnt="4"/>
      <dgm:spPr/>
    </dgm:pt>
    <dgm:pt modelId="{DFDB93A1-22F9-48D0-A2FC-CE77359BD190}" type="pres">
      <dgm:prSet presAssocID="{968D5822-E776-46D9-8CBD-C92749B9790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ooks"/>
        </a:ext>
      </dgm:extLst>
    </dgm:pt>
    <dgm:pt modelId="{0DB3030E-42BB-40BA-8BC5-29EFE0699D1F}" type="pres">
      <dgm:prSet presAssocID="{968D5822-E776-46D9-8CBD-C92749B97901}" presName="spaceRect" presStyleCnt="0"/>
      <dgm:spPr/>
    </dgm:pt>
    <dgm:pt modelId="{D9D4E321-E326-4272-B173-571C21BA943B}" type="pres">
      <dgm:prSet presAssocID="{968D5822-E776-46D9-8CBD-C92749B97901}" presName="parTx" presStyleLbl="revTx" presStyleIdx="1" presStyleCnt="4">
        <dgm:presLayoutVars>
          <dgm:chMax val="0"/>
          <dgm:chPref val="0"/>
        </dgm:presLayoutVars>
      </dgm:prSet>
      <dgm:spPr/>
    </dgm:pt>
    <dgm:pt modelId="{FBD9B5C3-F304-4CEA-AD46-E809B5E70B2B}" type="pres">
      <dgm:prSet presAssocID="{843B9CE3-D98C-4900-A2A8-3E13840C31E0}" presName="sibTrans" presStyleCnt="0"/>
      <dgm:spPr/>
    </dgm:pt>
    <dgm:pt modelId="{906A595F-902D-4E13-B59B-40A52DA33711}" type="pres">
      <dgm:prSet presAssocID="{C824CD8E-D370-41CE-BE98-A8ECBF6CBE86}" presName="compNode" presStyleCnt="0"/>
      <dgm:spPr/>
    </dgm:pt>
    <dgm:pt modelId="{03ABC394-F8F9-497D-AEFC-44192BE4DEE0}" type="pres">
      <dgm:prSet presAssocID="{C824CD8E-D370-41CE-BE98-A8ECBF6CBE86}" presName="bgRect" presStyleLbl="bgShp" presStyleIdx="2" presStyleCnt="4"/>
      <dgm:spPr/>
    </dgm:pt>
    <dgm:pt modelId="{A6FFDD4A-AB05-4A3A-BB40-A1346338F989}" type="pres">
      <dgm:prSet presAssocID="{C824CD8E-D370-41CE-BE98-A8ECBF6CBE8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ierarchy"/>
        </a:ext>
      </dgm:extLst>
    </dgm:pt>
    <dgm:pt modelId="{15773D48-4256-40EE-AC55-7C74B3EC338C}" type="pres">
      <dgm:prSet presAssocID="{C824CD8E-D370-41CE-BE98-A8ECBF6CBE86}" presName="spaceRect" presStyleCnt="0"/>
      <dgm:spPr/>
    </dgm:pt>
    <dgm:pt modelId="{6F9CABE8-DBC8-42C4-81CE-2B3CE6F2C597}" type="pres">
      <dgm:prSet presAssocID="{C824CD8E-D370-41CE-BE98-A8ECBF6CBE86}" presName="parTx" presStyleLbl="revTx" presStyleIdx="2" presStyleCnt="4">
        <dgm:presLayoutVars>
          <dgm:chMax val="0"/>
          <dgm:chPref val="0"/>
        </dgm:presLayoutVars>
      </dgm:prSet>
      <dgm:spPr/>
    </dgm:pt>
    <dgm:pt modelId="{2F09A9F6-51DC-4A13-8DBF-4A38A7DC0145}" type="pres">
      <dgm:prSet presAssocID="{CE199EED-D70C-4497-9991-6C5CA7E6018D}" presName="sibTrans" presStyleCnt="0"/>
      <dgm:spPr/>
    </dgm:pt>
    <dgm:pt modelId="{6D7304A6-66C8-4602-9C06-EA662D225835}" type="pres">
      <dgm:prSet presAssocID="{232F7E53-BCBB-42BA-BE39-785B9D4DA610}" presName="compNode" presStyleCnt="0"/>
      <dgm:spPr/>
    </dgm:pt>
    <dgm:pt modelId="{F266D71A-7883-4E80-8061-5C405AFC819B}" type="pres">
      <dgm:prSet presAssocID="{232F7E53-BCBB-42BA-BE39-785B9D4DA610}" presName="bgRect" presStyleLbl="bgShp" presStyleIdx="3" presStyleCnt="4"/>
      <dgm:spPr/>
    </dgm:pt>
    <dgm:pt modelId="{F69AB168-0C15-4CF6-95AB-0BA5335CF671}" type="pres">
      <dgm:prSet presAssocID="{232F7E53-BCBB-42BA-BE39-785B9D4DA610}"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olar system"/>
        </a:ext>
      </dgm:extLst>
    </dgm:pt>
    <dgm:pt modelId="{41DE9419-9300-4025-82B1-6C4FA3DB843C}" type="pres">
      <dgm:prSet presAssocID="{232F7E53-BCBB-42BA-BE39-785B9D4DA610}" presName="spaceRect" presStyleCnt="0"/>
      <dgm:spPr/>
    </dgm:pt>
    <dgm:pt modelId="{C970DD5B-C4AF-4F7D-B39C-0089F54E5374}" type="pres">
      <dgm:prSet presAssocID="{232F7E53-BCBB-42BA-BE39-785B9D4DA610}" presName="parTx" presStyleLbl="revTx" presStyleIdx="3" presStyleCnt="4">
        <dgm:presLayoutVars>
          <dgm:chMax val="0"/>
          <dgm:chPref val="0"/>
        </dgm:presLayoutVars>
      </dgm:prSet>
      <dgm:spPr/>
    </dgm:pt>
  </dgm:ptLst>
  <dgm:cxnLst>
    <dgm:cxn modelId="{32F01419-A286-4903-9A08-1895793F814E}" type="presOf" srcId="{968D5822-E776-46D9-8CBD-C92749B97901}" destId="{D9D4E321-E326-4272-B173-571C21BA943B}" srcOrd="0" destOrd="0" presId="urn:microsoft.com/office/officeart/2018/2/layout/IconVerticalSolidList"/>
    <dgm:cxn modelId="{89135E19-818E-4436-A328-6E6515F1071A}" srcId="{EA0E4A49-66E0-421F-A25D-8714E65F7B75}" destId="{C824CD8E-D370-41CE-BE98-A8ECBF6CBE86}" srcOrd="2" destOrd="0" parTransId="{97940491-F186-40BE-A988-D8FBBDC06287}" sibTransId="{CE199EED-D70C-4497-9991-6C5CA7E6018D}"/>
    <dgm:cxn modelId="{55D2E43B-899B-40C3-80EA-7548E9815325}" type="presOf" srcId="{C0C9FB13-3922-4719-AE56-7A70B42CE827}" destId="{24B2DD81-3F99-43B9-96B4-56F51B495EBC}" srcOrd="0" destOrd="0" presId="urn:microsoft.com/office/officeart/2018/2/layout/IconVerticalSolidList"/>
    <dgm:cxn modelId="{DCBBC974-FD6B-430D-85C8-C9A8D05C51B2}" srcId="{EA0E4A49-66E0-421F-A25D-8714E65F7B75}" destId="{968D5822-E776-46D9-8CBD-C92749B97901}" srcOrd="1" destOrd="0" parTransId="{484A8F92-4E4F-4364-B05B-4887F8FFC3C0}" sibTransId="{843B9CE3-D98C-4900-A2A8-3E13840C31E0}"/>
    <dgm:cxn modelId="{3073D9A3-12BD-4331-A2F9-74D3DAB5B3A1}" srcId="{EA0E4A49-66E0-421F-A25D-8714E65F7B75}" destId="{232F7E53-BCBB-42BA-BE39-785B9D4DA610}" srcOrd="3" destOrd="0" parTransId="{9A1167DC-2C68-4383-B5E2-2DC9A5215697}" sibTransId="{E00FBB23-3D0A-4F03-A0FB-D52338F7FFD6}"/>
    <dgm:cxn modelId="{83E0AEB1-3177-49B7-8497-E1E726155C29}" type="presOf" srcId="{C824CD8E-D370-41CE-BE98-A8ECBF6CBE86}" destId="{6F9CABE8-DBC8-42C4-81CE-2B3CE6F2C597}" srcOrd="0" destOrd="0" presId="urn:microsoft.com/office/officeart/2018/2/layout/IconVerticalSolidList"/>
    <dgm:cxn modelId="{727FF5E4-19C8-4857-9E98-922FB2D29A10}" type="presOf" srcId="{232F7E53-BCBB-42BA-BE39-785B9D4DA610}" destId="{C970DD5B-C4AF-4F7D-B39C-0089F54E5374}" srcOrd="0" destOrd="0" presId="urn:microsoft.com/office/officeart/2018/2/layout/IconVerticalSolidList"/>
    <dgm:cxn modelId="{9459ADE7-8B09-4339-81C2-BFA187AB5C6E}" srcId="{EA0E4A49-66E0-421F-A25D-8714E65F7B75}" destId="{C0C9FB13-3922-4719-AE56-7A70B42CE827}" srcOrd="0" destOrd="0" parTransId="{73347E40-034C-462F-8EAD-6C49BF0EF9F4}" sibTransId="{B5FB0630-18C1-499B-B82A-20C84ACE3B59}"/>
    <dgm:cxn modelId="{8FFEE9EC-BB3F-4BBB-A99E-2C2A26F19198}" type="presOf" srcId="{EA0E4A49-66E0-421F-A25D-8714E65F7B75}" destId="{117DB0C9-E575-44D4-8B02-95052149D59A}" srcOrd="0" destOrd="0" presId="urn:microsoft.com/office/officeart/2018/2/layout/IconVerticalSolidList"/>
    <dgm:cxn modelId="{9094A170-1C90-44A1-BA1D-2C61D66BA776}" type="presParOf" srcId="{117DB0C9-E575-44D4-8B02-95052149D59A}" destId="{F6918D1E-B47C-4F20-B691-3C9AFFEB8418}" srcOrd="0" destOrd="0" presId="urn:microsoft.com/office/officeart/2018/2/layout/IconVerticalSolidList"/>
    <dgm:cxn modelId="{14727AE6-ECC5-475F-B622-B443905D42CD}" type="presParOf" srcId="{F6918D1E-B47C-4F20-B691-3C9AFFEB8418}" destId="{5DCE6F6B-0FAA-40F3-A13D-69C085E7DB0D}" srcOrd="0" destOrd="0" presId="urn:microsoft.com/office/officeart/2018/2/layout/IconVerticalSolidList"/>
    <dgm:cxn modelId="{D639000A-99F0-4A98-8534-85A3CEA1C8A2}" type="presParOf" srcId="{F6918D1E-B47C-4F20-B691-3C9AFFEB8418}" destId="{2ECD6027-3F18-4837-B250-71D9E403FDEC}" srcOrd="1" destOrd="0" presId="urn:microsoft.com/office/officeart/2018/2/layout/IconVerticalSolidList"/>
    <dgm:cxn modelId="{76372E7E-9B15-4FBA-BE65-DBBAF3C21297}" type="presParOf" srcId="{F6918D1E-B47C-4F20-B691-3C9AFFEB8418}" destId="{C63BC256-78E5-4A23-9B1C-F9C4D5992BD2}" srcOrd="2" destOrd="0" presId="urn:microsoft.com/office/officeart/2018/2/layout/IconVerticalSolidList"/>
    <dgm:cxn modelId="{30C4FDBE-CC5B-489D-AF2D-4BFB637E6DC7}" type="presParOf" srcId="{F6918D1E-B47C-4F20-B691-3C9AFFEB8418}" destId="{24B2DD81-3F99-43B9-96B4-56F51B495EBC}" srcOrd="3" destOrd="0" presId="urn:microsoft.com/office/officeart/2018/2/layout/IconVerticalSolidList"/>
    <dgm:cxn modelId="{96515942-784B-425B-B521-55386ED76450}" type="presParOf" srcId="{117DB0C9-E575-44D4-8B02-95052149D59A}" destId="{6F7D3E50-4994-4027-9B60-35D1844B0BB8}" srcOrd="1" destOrd="0" presId="urn:microsoft.com/office/officeart/2018/2/layout/IconVerticalSolidList"/>
    <dgm:cxn modelId="{A5AB7882-A6AD-40D7-84E1-57512A5DFC51}" type="presParOf" srcId="{117DB0C9-E575-44D4-8B02-95052149D59A}" destId="{4BE3C364-C610-43D6-B961-E355D5FC42C0}" srcOrd="2" destOrd="0" presId="urn:microsoft.com/office/officeart/2018/2/layout/IconVerticalSolidList"/>
    <dgm:cxn modelId="{244E34CC-4878-4039-8294-23E911D56F64}" type="presParOf" srcId="{4BE3C364-C610-43D6-B961-E355D5FC42C0}" destId="{E3742434-BAEB-4968-96A2-ED9F98D945D3}" srcOrd="0" destOrd="0" presId="urn:microsoft.com/office/officeart/2018/2/layout/IconVerticalSolidList"/>
    <dgm:cxn modelId="{4A012230-DB94-4867-8E42-89DAE2107DF5}" type="presParOf" srcId="{4BE3C364-C610-43D6-B961-E355D5FC42C0}" destId="{DFDB93A1-22F9-48D0-A2FC-CE77359BD190}" srcOrd="1" destOrd="0" presId="urn:microsoft.com/office/officeart/2018/2/layout/IconVerticalSolidList"/>
    <dgm:cxn modelId="{ED175DE5-6FF6-4EA2-AD9A-3FCB97692666}" type="presParOf" srcId="{4BE3C364-C610-43D6-B961-E355D5FC42C0}" destId="{0DB3030E-42BB-40BA-8BC5-29EFE0699D1F}" srcOrd="2" destOrd="0" presId="urn:microsoft.com/office/officeart/2018/2/layout/IconVerticalSolidList"/>
    <dgm:cxn modelId="{52621B1D-60BB-488F-BB88-B79DCF4AD8E0}" type="presParOf" srcId="{4BE3C364-C610-43D6-B961-E355D5FC42C0}" destId="{D9D4E321-E326-4272-B173-571C21BA943B}" srcOrd="3" destOrd="0" presId="urn:microsoft.com/office/officeart/2018/2/layout/IconVerticalSolidList"/>
    <dgm:cxn modelId="{36361C6D-3880-455F-B12E-29D3D60626BB}" type="presParOf" srcId="{117DB0C9-E575-44D4-8B02-95052149D59A}" destId="{FBD9B5C3-F304-4CEA-AD46-E809B5E70B2B}" srcOrd="3" destOrd="0" presId="urn:microsoft.com/office/officeart/2018/2/layout/IconVerticalSolidList"/>
    <dgm:cxn modelId="{3CF693C8-484B-4CA8-9F67-8ADDDF1C6A91}" type="presParOf" srcId="{117DB0C9-E575-44D4-8B02-95052149D59A}" destId="{906A595F-902D-4E13-B59B-40A52DA33711}" srcOrd="4" destOrd="0" presId="urn:microsoft.com/office/officeart/2018/2/layout/IconVerticalSolidList"/>
    <dgm:cxn modelId="{85C2A4BF-7EB3-4D62-97D0-82E63619AF5F}" type="presParOf" srcId="{906A595F-902D-4E13-B59B-40A52DA33711}" destId="{03ABC394-F8F9-497D-AEFC-44192BE4DEE0}" srcOrd="0" destOrd="0" presId="urn:microsoft.com/office/officeart/2018/2/layout/IconVerticalSolidList"/>
    <dgm:cxn modelId="{9EEA4BE6-73E4-42DF-9C78-90777C4F1C9B}" type="presParOf" srcId="{906A595F-902D-4E13-B59B-40A52DA33711}" destId="{A6FFDD4A-AB05-4A3A-BB40-A1346338F989}" srcOrd="1" destOrd="0" presId="urn:microsoft.com/office/officeart/2018/2/layout/IconVerticalSolidList"/>
    <dgm:cxn modelId="{3E318C21-3033-410B-A7A9-862AD6D490FB}" type="presParOf" srcId="{906A595F-902D-4E13-B59B-40A52DA33711}" destId="{15773D48-4256-40EE-AC55-7C74B3EC338C}" srcOrd="2" destOrd="0" presId="urn:microsoft.com/office/officeart/2018/2/layout/IconVerticalSolidList"/>
    <dgm:cxn modelId="{C46F7574-B638-4DC0-9FB1-CEE90745AEA7}" type="presParOf" srcId="{906A595F-902D-4E13-B59B-40A52DA33711}" destId="{6F9CABE8-DBC8-42C4-81CE-2B3CE6F2C597}" srcOrd="3" destOrd="0" presId="urn:microsoft.com/office/officeart/2018/2/layout/IconVerticalSolidList"/>
    <dgm:cxn modelId="{6CAB6C24-C973-428B-A2E8-5DE77DE9936C}" type="presParOf" srcId="{117DB0C9-E575-44D4-8B02-95052149D59A}" destId="{2F09A9F6-51DC-4A13-8DBF-4A38A7DC0145}" srcOrd="5" destOrd="0" presId="urn:microsoft.com/office/officeart/2018/2/layout/IconVerticalSolidList"/>
    <dgm:cxn modelId="{B50E9838-A340-441F-9C0B-1B93B3872906}" type="presParOf" srcId="{117DB0C9-E575-44D4-8B02-95052149D59A}" destId="{6D7304A6-66C8-4602-9C06-EA662D225835}" srcOrd="6" destOrd="0" presId="urn:microsoft.com/office/officeart/2018/2/layout/IconVerticalSolidList"/>
    <dgm:cxn modelId="{6B4B1B59-31FF-4285-BF67-206E47BE4EB2}" type="presParOf" srcId="{6D7304A6-66C8-4602-9C06-EA662D225835}" destId="{F266D71A-7883-4E80-8061-5C405AFC819B}" srcOrd="0" destOrd="0" presId="urn:microsoft.com/office/officeart/2018/2/layout/IconVerticalSolidList"/>
    <dgm:cxn modelId="{787ADD79-CBDE-4460-B2C5-30F348C3E7D8}" type="presParOf" srcId="{6D7304A6-66C8-4602-9C06-EA662D225835}" destId="{F69AB168-0C15-4CF6-95AB-0BA5335CF671}" srcOrd="1" destOrd="0" presId="urn:microsoft.com/office/officeart/2018/2/layout/IconVerticalSolidList"/>
    <dgm:cxn modelId="{387ABAA5-A02C-48C0-8E30-D23E6B62C4ED}" type="presParOf" srcId="{6D7304A6-66C8-4602-9C06-EA662D225835}" destId="{41DE9419-9300-4025-82B1-6C4FA3DB843C}" srcOrd="2" destOrd="0" presId="urn:microsoft.com/office/officeart/2018/2/layout/IconVerticalSolidList"/>
    <dgm:cxn modelId="{A91CB64E-B2C4-4B72-938F-F1523C79AD70}" type="presParOf" srcId="{6D7304A6-66C8-4602-9C06-EA662D225835}" destId="{C970DD5B-C4AF-4F7D-B39C-0089F54E5374}"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A6BC3C-8380-45BA-9CA2-680D349FA712}">
      <dsp:nvSpPr>
        <dsp:cNvPr id="0" name=""/>
        <dsp:cNvSpPr/>
      </dsp:nvSpPr>
      <dsp:spPr>
        <a:xfrm>
          <a:off x="0" y="476108"/>
          <a:ext cx="7012370" cy="902508"/>
        </a:xfrm>
        <a:prstGeom prst="round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 self-driving car is a vehicle that is capable of sensing its environment and moving with little or no human input.</a:t>
          </a:r>
        </a:p>
      </dsp:txBody>
      <dsp:txXfrm>
        <a:off x="44057" y="520165"/>
        <a:ext cx="6924256" cy="814394"/>
      </dsp:txXfrm>
    </dsp:sp>
    <dsp:sp modelId="{59C295A7-B9A9-49CF-BD15-06D7229932B8}">
      <dsp:nvSpPr>
        <dsp:cNvPr id="0" name=""/>
        <dsp:cNvSpPr/>
      </dsp:nvSpPr>
      <dsp:spPr>
        <a:xfrm>
          <a:off x="0" y="1427576"/>
          <a:ext cx="7012370" cy="902508"/>
        </a:xfrm>
        <a:prstGeom prst="roundRect">
          <a:avLst/>
        </a:prstGeom>
        <a:gradFill rotWithShape="0">
          <a:gsLst>
            <a:gs pos="0">
              <a:schemeClr val="accent2">
                <a:hueOff val="397245"/>
                <a:satOff val="2304"/>
                <a:lumOff val="2288"/>
                <a:alphaOff val="0"/>
                <a:tint val="98000"/>
                <a:lumMod val="110000"/>
              </a:schemeClr>
            </a:gs>
            <a:gs pos="84000">
              <a:schemeClr val="accent2">
                <a:hueOff val="397245"/>
                <a:satOff val="2304"/>
                <a:lumOff val="2288"/>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In this monocular vision-based car, will get its input from the pi camera and a CNN model is used to take a decision accordingly.</a:t>
          </a:r>
        </a:p>
      </dsp:txBody>
      <dsp:txXfrm>
        <a:off x="44057" y="1471633"/>
        <a:ext cx="6924256" cy="814394"/>
      </dsp:txXfrm>
    </dsp:sp>
    <dsp:sp modelId="{60E4EEF5-8F7D-4E81-9C4F-9D506DAC130E}">
      <dsp:nvSpPr>
        <dsp:cNvPr id="0" name=""/>
        <dsp:cNvSpPr/>
      </dsp:nvSpPr>
      <dsp:spPr>
        <a:xfrm>
          <a:off x="0" y="2379045"/>
          <a:ext cx="7012370" cy="902508"/>
        </a:xfrm>
        <a:prstGeom prst="roundRect">
          <a:avLst/>
        </a:prstGeom>
        <a:gradFill rotWithShape="0">
          <a:gsLst>
            <a:gs pos="0">
              <a:schemeClr val="accent2">
                <a:hueOff val="794490"/>
                <a:satOff val="4609"/>
                <a:lumOff val="4576"/>
                <a:alphaOff val="0"/>
                <a:tint val="98000"/>
                <a:lumMod val="110000"/>
              </a:schemeClr>
            </a:gs>
            <a:gs pos="84000">
              <a:schemeClr val="accent2">
                <a:hueOff val="794490"/>
                <a:satOff val="4609"/>
                <a:lumOff val="4576"/>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Raspberry Pi has been used as a processing unit in this project, which takes the input through the raspberry pi camera and drives the car by sending control signals to the L293d driver module, which in turn controls the car.</a:t>
          </a:r>
        </a:p>
      </dsp:txBody>
      <dsp:txXfrm>
        <a:off x="44057" y="2423102"/>
        <a:ext cx="6924256" cy="814394"/>
      </dsp:txXfrm>
    </dsp:sp>
    <dsp:sp modelId="{C06DFACC-0881-4AFF-8192-12CC86AA8F25}">
      <dsp:nvSpPr>
        <dsp:cNvPr id="0" name=""/>
        <dsp:cNvSpPr/>
      </dsp:nvSpPr>
      <dsp:spPr>
        <a:xfrm>
          <a:off x="0" y="3330514"/>
          <a:ext cx="7012370" cy="902508"/>
        </a:xfrm>
        <a:prstGeom prst="roundRect">
          <a:avLst/>
        </a:prstGeom>
        <a:gradFill rotWithShape="0">
          <a:gsLst>
            <a:gs pos="0">
              <a:schemeClr val="accent2">
                <a:hueOff val="1191735"/>
                <a:satOff val="6913"/>
                <a:lumOff val="6864"/>
                <a:alphaOff val="0"/>
                <a:tint val="98000"/>
                <a:lumMod val="110000"/>
              </a:schemeClr>
            </a:gs>
            <a:gs pos="84000">
              <a:schemeClr val="accent2">
                <a:hueOff val="1191735"/>
                <a:satOff val="6913"/>
                <a:lumOff val="6864"/>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The core of the project is the Convolutional Neural Network which maps the raw image pixels into features that detect objects and navigates the car.</a:t>
          </a:r>
        </a:p>
      </dsp:txBody>
      <dsp:txXfrm>
        <a:off x="44057" y="3374571"/>
        <a:ext cx="6924256" cy="81439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CE6F6B-0FAA-40F3-A13D-69C085E7DB0D}">
      <dsp:nvSpPr>
        <dsp:cNvPr id="0" name=""/>
        <dsp:cNvSpPr/>
      </dsp:nvSpPr>
      <dsp:spPr>
        <a:xfrm>
          <a:off x="0" y="1887"/>
          <a:ext cx="6521974" cy="95664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ECD6027-3F18-4837-B250-71D9E403FDEC}">
      <dsp:nvSpPr>
        <dsp:cNvPr id="0" name=""/>
        <dsp:cNvSpPr/>
      </dsp:nvSpPr>
      <dsp:spPr>
        <a:xfrm>
          <a:off x="289384" y="217131"/>
          <a:ext cx="526153" cy="52615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4B2DD81-3F99-43B9-96B4-56F51B495EBC}">
      <dsp:nvSpPr>
        <dsp:cNvPr id="0" name=""/>
        <dsp:cNvSpPr/>
      </dsp:nvSpPr>
      <dsp:spPr>
        <a:xfrm>
          <a:off x="1104921" y="1887"/>
          <a:ext cx="5417052" cy="9566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245" tIns="101245" rIns="101245" bIns="101245" numCol="1" spcCol="1270" anchor="ctr" anchorCtr="0">
          <a:noAutofit/>
        </a:bodyPr>
        <a:lstStyle/>
        <a:p>
          <a:pPr marL="0" lvl="0" indent="0" algn="l" defTabSz="977900">
            <a:lnSpc>
              <a:spcPct val="100000"/>
            </a:lnSpc>
            <a:spcBef>
              <a:spcPct val="0"/>
            </a:spcBef>
            <a:spcAft>
              <a:spcPct val="35000"/>
            </a:spcAft>
            <a:buNone/>
          </a:pPr>
          <a:r>
            <a:rPr lang="en-IN" sz="2200" b="1" u="sng" kern="1200" dirty="0">
              <a:solidFill>
                <a:schemeClr val="accent1">
                  <a:lumMod val="90000"/>
                  <a:lumOff val="10000"/>
                </a:schemeClr>
              </a:solidFill>
              <a:latin typeface="Times New Roman" panose="02020603050405020304" pitchFamily="18" charset="0"/>
              <a:cs typeface="Times New Roman" panose="02020603050405020304" pitchFamily="18" charset="0"/>
            </a:rPr>
            <a:t>SOFTWARE SIDE</a:t>
          </a:r>
          <a:endParaRPr lang="en-US" sz="2200" kern="1200" dirty="0">
            <a:solidFill>
              <a:schemeClr val="accent1">
                <a:lumMod val="90000"/>
                <a:lumOff val="10000"/>
              </a:schemeClr>
            </a:solidFill>
            <a:latin typeface="Times New Roman" panose="02020603050405020304" pitchFamily="18" charset="0"/>
            <a:cs typeface="Times New Roman" panose="02020603050405020304" pitchFamily="18" charset="0"/>
          </a:endParaRPr>
        </a:p>
      </dsp:txBody>
      <dsp:txXfrm>
        <a:off x="1104921" y="1887"/>
        <a:ext cx="5417052" cy="956641"/>
      </dsp:txXfrm>
    </dsp:sp>
    <dsp:sp modelId="{E3742434-BAEB-4968-96A2-ED9F98D945D3}">
      <dsp:nvSpPr>
        <dsp:cNvPr id="0" name=""/>
        <dsp:cNvSpPr/>
      </dsp:nvSpPr>
      <dsp:spPr>
        <a:xfrm>
          <a:off x="0" y="1197689"/>
          <a:ext cx="6521974" cy="95664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DB93A1-22F9-48D0-A2FC-CE77359BD190}">
      <dsp:nvSpPr>
        <dsp:cNvPr id="0" name=""/>
        <dsp:cNvSpPr/>
      </dsp:nvSpPr>
      <dsp:spPr>
        <a:xfrm>
          <a:off x="289384" y="1412934"/>
          <a:ext cx="526153" cy="52615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9D4E321-E326-4272-B173-571C21BA943B}">
      <dsp:nvSpPr>
        <dsp:cNvPr id="0" name=""/>
        <dsp:cNvSpPr/>
      </dsp:nvSpPr>
      <dsp:spPr>
        <a:xfrm>
          <a:off x="1104921" y="1197689"/>
          <a:ext cx="5417052" cy="9566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245" tIns="101245" rIns="101245" bIns="101245" numCol="1" spcCol="1270" anchor="ctr" anchorCtr="0">
          <a:noAutofit/>
        </a:bodyPr>
        <a:lstStyle/>
        <a:p>
          <a:pPr marL="0" lvl="0" indent="0" algn="l" defTabSz="977900">
            <a:lnSpc>
              <a:spcPct val="100000"/>
            </a:lnSpc>
            <a:spcBef>
              <a:spcPct val="0"/>
            </a:spcBef>
            <a:spcAft>
              <a:spcPct val="35000"/>
            </a:spcAft>
            <a:buNone/>
          </a:pPr>
          <a:r>
            <a:rPr lang="en-IN" sz="2200" kern="1200" dirty="0">
              <a:solidFill>
                <a:schemeClr val="accent1">
                  <a:lumMod val="90000"/>
                  <a:lumOff val="10000"/>
                </a:schemeClr>
              </a:solidFill>
              <a:latin typeface="Times New Roman" panose="02020603050405020304" pitchFamily="18" charset="0"/>
              <a:cs typeface="Times New Roman" panose="02020603050405020304" pitchFamily="18" charset="0"/>
            </a:rPr>
            <a:t>Language : Python</a:t>
          </a:r>
          <a:endParaRPr lang="en-US" sz="2200" kern="1200" dirty="0">
            <a:solidFill>
              <a:schemeClr val="accent1">
                <a:lumMod val="90000"/>
                <a:lumOff val="10000"/>
              </a:schemeClr>
            </a:solidFill>
            <a:latin typeface="Times New Roman" panose="02020603050405020304" pitchFamily="18" charset="0"/>
            <a:cs typeface="Times New Roman" panose="02020603050405020304" pitchFamily="18" charset="0"/>
          </a:endParaRPr>
        </a:p>
      </dsp:txBody>
      <dsp:txXfrm>
        <a:off x="1104921" y="1197689"/>
        <a:ext cx="5417052" cy="956641"/>
      </dsp:txXfrm>
    </dsp:sp>
    <dsp:sp modelId="{03ABC394-F8F9-497D-AEFC-44192BE4DEE0}">
      <dsp:nvSpPr>
        <dsp:cNvPr id="0" name=""/>
        <dsp:cNvSpPr/>
      </dsp:nvSpPr>
      <dsp:spPr>
        <a:xfrm>
          <a:off x="0" y="2393492"/>
          <a:ext cx="6521974" cy="95664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6FFDD4A-AB05-4A3A-BB40-A1346338F989}">
      <dsp:nvSpPr>
        <dsp:cNvPr id="0" name=""/>
        <dsp:cNvSpPr/>
      </dsp:nvSpPr>
      <dsp:spPr>
        <a:xfrm>
          <a:off x="289384" y="2608736"/>
          <a:ext cx="526153" cy="52615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F9CABE8-DBC8-42C4-81CE-2B3CE6F2C597}">
      <dsp:nvSpPr>
        <dsp:cNvPr id="0" name=""/>
        <dsp:cNvSpPr/>
      </dsp:nvSpPr>
      <dsp:spPr>
        <a:xfrm>
          <a:off x="1104921" y="2393492"/>
          <a:ext cx="5417052" cy="9566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245" tIns="101245" rIns="101245" bIns="101245" numCol="1" spcCol="1270" anchor="ctr" anchorCtr="0">
          <a:noAutofit/>
        </a:bodyPr>
        <a:lstStyle/>
        <a:p>
          <a:pPr marL="0" lvl="0" indent="0" algn="l" defTabSz="977900">
            <a:lnSpc>
              <a:spcPct val="100000"/>
            </a:lnSpc>
            <a:spcBef>
              <a:spcPct val="0"/>
            </a:spcBef>
            <a:spcAft>
              <a:spcPct val="35000"/>
            </a:spcAft>
            <a:buNone/>
          </a:pPr>
          <a:r>
            <a:rPr lang="en-IN" sz="2200" kern="1200" dirty="0">
              <a:solidFill>
                <a:schemeClr val="accent1">
                  <a:lumMod val="90000"/>
                  <a:lumOff val="10000"/>
                </a:schemeClr>
              </a:solidFill>
              <a:latin typeface="Times New Roman" panose="02020603050405020304" pitchFamily="18" charset="0"/>
              <a:cs typeface="Times New Roman" panose="02020603050405020304" pitchFamily="18" charset="0"/>
            </a:rPr>
            <a:t>Framework : TensorFlow</a:t>
          </a:r>
          <a:endParaRPr lang="en-US" sz="2200" kern="1200" dirty="0">
            <a:solidFill>
              <a:schemeClr val="accent1">
                <a:lumMod val="90000"/>
                <a:lumOff val="10000"/>
              </a:schemeClr>
            </a:solidFill>
            <a:latin typeface="Times New Roman" panose="02020603050405020304" pitchFamily="18" charset="0"/>
            <a:cs typeface="Times New Roman" panose="02020603050405020304" pitchFamily="18" charset="0"/>
          </a:endParaRPr>
        </a:p>
      </dsp:txBody>
      <dsp:txXfrm>
        <a:off x="1104921" y="2393492"/>
        <a:ext cx="5417052" cy="956641"/>
      </dsp:txXfrm>
    </dsp:sp>
    <dsp:sp modelId="{F266D71A-7883-4E80-8061-5C405AFC819B}">
      <dsp:nvSpPr>
        <dsp:cNvPr id="0" name=""/>
        <dsp:cNvSpPr/>
      </dsp:nvSpPr>
      <dsp:spPr>
        <a:xfrm>
          <a:off x="0" y="3589294"/>
          <a:ext cx="6521974" cy="95664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69AB168-0C15-4CF6-95AB-0BA5335CF671}">
      <dsp:nvSpPr>
        <dsp:cNvPr id="0" name=""/>
        <dsp:cNvSpPr/>
      </dsp:nvSpPr>
      <dsp:spPr>
        <a:xfrm>
          <a:off x="289384" y="3804539"/>
          <a:ext cx="526153" cy="52615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970DD5B-C4AF-4F7D-B39C-0089F54E5374}">
      <dsp:nvSpPr>
        <dsp:cNvPr id="0" name=""/>
        <dsp:cNvSpPr/>
      </dsp:nvSpPr>
      <dsp:spPr>
        <a:xfrm>
          <a:off x="1104921" y="3589294"/>
          <a:ext cx="5417052" cy="9566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245" tIns="101245" rIns="101245" bIns="101245" numCol="1" spcCol="1270" anchor="ctr" anchorCtr="0">
          <a:noAutofit/>
        </a:bodyPr>
        <a:lstStyle/>
        <a:p>
          <a:pPr marL="0" lvl="0" indent="0" algn="l" defTabSz="977900">
            <a:lnSpc>
              <a:spcPct val="100000"/>
            </a:lnSpc>
            <a:spcBef>
              <a:spcPct val="0"/>
            </a:spcBef>
            <a:spcAft>
              <a:spcPct val="35000"/>
            </a:spcAft>
            <a:buNone/>
          </a:pPr>
          <a:r>
            <a:rPr lang="en-IN" sz="2200" kern="1200" dirty="0">
              <a:solidFill>
                <a:schemeClr val="accent1">
                  <a:lumMod val="90000"/>
                  <a:lumOff val="10000"/>
                </a:schemeClr>
              </a:solidFill>
              <a:latin typeface="Times New Roman" panose="02020603050405020304" pitchFamily="18" charset="0"/>
              <a:cs typeface="Times New Roman" panose="02020603050405020304" pitchFamily="18" charset="0"/>
            </a:rPr>
            <a:t>Test : Jupiter or  Google </a:t>
          </a:r>
          <a:r>
            <a:rPr lang="en-IN" sz="2200" kern="1200" dirty="0" err="1">
              <a:solidFill>
                <a:schemeClr val="accent1">
                  <a:lumMod val="90000"/>
                  <a:lumOff val="10000"/>
                </a:schemeClr>
              </a:solidFill>
              <a:latin typeface="Times New Roman" panose="02020603050405020304" pitchFamily="18" charset="0"/>
              <a:cs typeface="Times New Roman" panose="02020603050405020304" pitchFamily="18" charset="0"/>
            </a:rPr>
            <a:t>Colab</a:t>
          </a:r>
          <a:endParaRPr lang="en-US" sz="2200" kern="1200" dirty="0">
            <a:solidFill>
              <a:schemeClr val="accent1">
                <a:lumMod val="90000"/>
                <a:lumOff val="10000"/>
              </a:schemeClr>
            </a:solidFill>
            <a:latin typeface="Times New Roman" panose="02020603050405020304" pitchFamily="18" charset="0"/>
            <a:cs typeface="Times New Roman" panose="02020603050405020304" pitchFamily="18" charset="0"/>
          </a:endParaRPr>
        </a:p>
      </dsp:txBody>
      <dsp:txXfrm>
        <a:off x="1104921" y="3589294"/>
        <a:ext cx="5417052" cy="95664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A07A72A-C45B-63CD-7E69-7B535C416AB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42A6AC26-6362-246D-9709-C59FE47C58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D12296-2DE4-49F6-8D8D-F95A9FD25B5D}" type="datetimeFigureOut">
              <a:rPr lang="en-IN" smtClean="0"/>
              <a:t>18-04-2023</a:t>
            </a:fld>
            <a:endParaRPr lang="en-IN"/>
          </a:p>
        </p:txBody>
      </p:sp>
      <p:sp>
        <p:nvSpPr>
          <p:cNvPr id="4" name="Footer Placeholder 3">
            <a:extLst>
              <a:ext uri="{FF2B5EF4-FFF2-40B4-BE49-F238E27FC236}">
                <a16:creationId xmlns:a16="http://schemas.microsoft.com/office/drawing/2014/main" id="{09125347-41A0-CF7D-2107-F5915EF3FE5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FEDAB62C-B182-3655-7A13-33D34F1717B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C9FE4CB-2453-4750-A1F6-3D2EA50302E8}" type="slidenum">
              <a:rPr lang="en-IN" smtClean="0"/>
              <a:t>‹#›</a:t>
            </a:fld>
            <a:endParaRPr lang="en-IN"/>
          </a:p>
        </p:txBody>
      </p:sp>
    </p:spTree>
    <p:extLst>
      <p:ext uri="{BB962C8B-B14F-4D97-AF65-F5344CB8AC3E}">
        <p14:creationId xmlns:p14="http://schemas.microsoft.com/office/powerpoint/2010/main" val="3355775595"/>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F1A601-238F-488E-BD8A-9CF318D1C267}" type="datetimeFigureOut">
              <a:rPr lang="en-IN" smtClean="0"/>
              <a:t>18-04-2023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48A3F3-0203-4937-8E88-E1D77184AE1A}" type="slidenum">
              <a:rPr lang="en-IN" smtClean="0"/>
              <a:t>‹#›</a:t>
            </a:fld>
            <a:endParaRPr lang="en-IN"/>
          </a:p>
        </p:txBody>
      </p:sp>
    </p:spTree>
    <p:extLst>
      <p:ext uri="{BB962C8B-B14F-4D97-AF65-F5344CB8AC3E}">
        <p14:creationId xmlns:p14="http://schemas.microsoft.com/office/powerpoint/2010/main" val="411424930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948A3F3-0203-4937-8E88-E1D77184AE1A}" type="slidenum">
              <a:rPr lang="en-IN" smtClean="0"/>
              <a:t>1</a:t>
            </a:fld>
            <a:endParaRPr lang="en-IN"/>
          </a:p>
        </p:txBody>
      </p:sp>
    </p:spTree>
    <p:extLst>
      <p:ext uri="{BB962C8B-B14F-4D97-AF65-F5344CB8AC3E}">
        <p14:creationId xmlns:p14="http://schemas.microsoft.com/office/powerpoint/2010/main" val="34263058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10</a:t>
            </a:fld>
            <a:endParaRPr lang="en-IN"/>
          </a:p>
        </p:txBody>
      </p:sp>
    </p:spTree>
    <p:extLst>
      <p:ext uri="{BB962C8B-B14F-4D97-AF65-F5344CB8AC3E}">
        <p14:creationId xmlns:p14="http://schemas.microsoft.com/office/powerpoint/2010/main" val="972862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11</a:t>
            </a:fld>
            <a:endParaRPr lang="en-IN"/>
          </a:p>
        </p:txBody>
      </p:sp>
    </p:spTree>
    <p:extLst>
      <p:ext uri="{BB962C8B-B14F-4D97-AF65-F5344CB8AC3E}">
        <p14:creationId xmlns:p14="http://schemas.microsoft.com/office/powerpoint/2010/main" val="10675610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12</a:t>
            </a:fld>
            <a:endParaRPr lang="en-IN"/>
          </a:p>
        </p:txBody>
      </p:sp>
    </p:spTree>
    <p:extLst>
      <p:ext uri="{BB962C8B-B14F-4D97-AF65-F5344CB8AC3E}">
        <p14:creationId xmlns:p14="http://schemas.microsoft.com/office/powerpoint/2010/main" val="647475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13</a:t>
            </a:fld>
            <a:endParaRPr lang="en-IN"/>
          </a:p>
        </p:txBody>
      </p:sp>
    </p:spTree>
    <p:extLst>
      <p:ext uri="{BB962C8B-B14F-4D97-AF65-F5344CB8AC3E}">
        <p14:creationId xmlns:p14="http://schemas.microsoft.com/office/powerpoint/2010/main" val="35244855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15</a:t>
            </a:fld>
            <a:endParaRPr lang="en-IN"/>
          </a:p>
        </p:txBody>
      </p:sp>
    </p:spTree>
    <p:extLst>
      <p:ext uri="{BB962C8B-B14F-4D97-AF65-F5344CB8AC3E}">
        <p14:creationId xmlns:p14="http://schemas.microsoft.com/office/powerpoint/2010/main" val="9124657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26</a:t>
            </a:fld>
            <a:endParaRPr lang="en-IN"/>
          </a:p>
        </p:txBody>
      </p:sp>
    </p:spTree>
    <p:extLst>
      <p:ext uri="{BB962C8B-B14F-4D97-AF65-F5344CB8AC3E}">
        <p14:creationId xmlns:p14="http://schemas.microsoft.com/office/powerpoint/2010/main" val="2393157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2</a:t>
            </a:fld>
            <a:endParaRPr lang="en-IN"/>
          </a:p>
        </p:txBody>
      </p:sp>
    </p:spTree>
    <p:extLst>
      <p:ext uri="{BB962C8B-B14F-4D97-AF65-F5344CB8AC3E}">
        <p14:creationId xmlns:p14="http://schemas.microsoft.com/office/powerpoint/2010/main" val="3952460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3</a:t>
            </a:fld>
            <a:endParaRPr lang="en-IN"/>
          </a:p>
        </p:txBody>
      </p:sp>
    </p:spTree>
    <p:extLst>
      <p:ext uri="{BB962C8B-B14F-4D97-AF65-F5344CB8AC3E}">
        <p14:creationId xmlns:p14="http://schemas.microsoft.com/office/powerpoint/2010/main" val="11402260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4</a:t>
            </a:fld>
            <a:endParaRPr lang="en-IN"/>
          </a:p>
        </p:txBody>
      </p:sp>
    </p:spTree>
    <p:extLst>
      <p:ext uri="{BB962C8B-B14F-4D97-AF65-F5344CB8AC3E}">
        <p14:creationId xmlns:p14="http://schemas.microsoft.com/office/powerpoint/2010/main" val="1549929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5</a:t>
            </a:fld>
            <a:endParaRPr lang="en-IN"/>
          </a:p>
        </p:txBody>
      </p:sp>
    </p:spTree>
    <p:extLst>
      <p:ext uri="{BB962C8B-B14F-4D97-AF65-F5344CB8AC3E}">
        <p14:creationId xmlns:p14="http://schemas.microsoft.com/office/powerpoint/2010/main" val="3708524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6</a:t>
            </a:fld>
            <a:endParaRPr lang="en-IN"/>
          </a:p>
        </p:txBody>
      </p:sp>
    </p:spTree>
    <p:extLst>
      <p:ext uri="{BB962C8B-B14F-4D97-AF65-F5344CB8AC3E}">
        <p14:creationId xmlns:p14="http://schemas.microsoft.com/office/powerpoint/2010/main" val="39518846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7</a:t>
            </a:fld>
            <a:endParaRPr lang="en-IN"/>
          </a:p>
        </p:txBody>
      </p:sp>
    </p:spTree>
    <p:extLst>
      <p:ext uri="{BB962C8B-B14F-4D97-AF65-F5344CB8AC3E}">
        <p14:creationId xmlns:p14="http://schemas.microsoft.com/office/powerpoint/2010/main" val="2677175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8</a:t>
            </a:fld>
            <a:endParaRPr lang="en-IN"/>
          </a:p>
        </p:txBody>
      </p:sp>
    </p:spTree>
    <p:extLst>
      <p:ext uri="{BB962C8B-B14F-4D97-AF65-F5344CB8AC3E}">
        <p14:creationId xmlns:p14="http://schemas.microsoft.com/office/powerpoint/2010/main" val="17173876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4948A3F3-0203-4937-8E88-E1D77184AE1A}" type="slidenum">
              <a:rPr lang="en-IN" smtClean="0"/>
              <a:t>9</a:t>
            </a:fld>
            <a:endParaRPr lang="en-IN"/>
          </a:p>
        </p:txBody>
      </p:sp>
    </p:spTree>
    <p:extLst>
      <p:ext uri="{BB962C8B-B14F-4D97-AF65-F5344CB8AC3E}">
        <p14:creationId xmlns:p14="http://schemas.microsoft.com/office/powerpoint/2010/main" val="21461400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FB15B4BF-44D0-4BA0-9507-07BFDBFDB63F}" type="datetime1">
              <a:rPr lang="en-IN" smtClean="0"/>
              <a:t>18-04-2023</a:t>
            </a:fld>
            <a:endParaRPr lang="en-IN"/>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IN"/>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8A6AE4E-7462-441F-81DE-F0E86FD4D10E}" type="slidenum">
              <a:rPr lang="en-IN" smtClean="0"/>
              <a:t>‹#›</a:t>
            </a:fld>
            <a:endParaRPr lang="en-IN"/>
          </a:p>
        </p:txBody>
      </p:sp>
    </p:spTree>
    <p:extLst>
      <p:ext uri="{BB962C8B-B14F-4D97-AF65-F5344CB8AC3E}">
        <p14:creationId xmlns:p14="http://schemas.microsoft.com/office/powerpoint/2010/main" val="3862679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0D371F-5CC5-4548-96C8-192AB1E5336B}" type="datetime1">
              <a:rPr lang="en-IN" smtClean="0"/>
              <a:t>18-04-2023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8A6AE4E-7462-441F-81DE-F0E86FD4D10E}" type="slidenum">
              <a:rPr lang="en-IN" smtClean="0"/>
              <a:t>‹#›</a:t>
            </a:fld>
            <a:endParaRPr lang="en-IN"/>
          </a:p>
        </p:txBody>
      </p:sp>
    </p:spTree>
    <p:extLst>
      <p:ext uri="{BB962C8B-B14F-4D97-AF65-F5344CB8AC3E}">
        <p14:creationId xmlns:p14="http://schemas.microsoft.com/office/powerpoint/2010/main" val="1077134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9A56F691-0DB0-4BE8-BA82-A323001366E3}" type="datetime1">
              <a:rPr lang="en-IN" smtClean="0"/>
              <a:t>18-04-2023</a:t>
            </a:fld>
            <a:endParaRPr lang="en-IN"/>
          </a:p>
        </p:txBody>
      </p:sp>
      <p:sp>
        <p:nvSpPr>
          <p:cNvPr id="5" name="Footer Placeholder 4"/>
          <p:cNvSpPr>
            <a:spLocks noGrp="1"/>
          </p:cNvSpPr>
          <p:nvPr>
            <p:ph type="ftr" sz="quarter" idx="11"/>
          </p:nvPr>
        </p:nvSpPr>
        <p:spPr>
          <a:xfrm>
            <a:off x="774923" y="5951811"/>
            <a:ext cx="7896279" cy="365125"/>
          </a:xfrm>
        </p:spPr>
        <p:txBody>
          <a:bodyPr/>
          <a:lstStyle/>
          <a:p>
            <a:endParaRPr lang="en-IN"/>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8A6AE4E-7462-441F-81DE-F0E86FD4D10E}" type="slidenum">
              <a:rPr lang="en-IN" smtClean="0"/>
              <a:t>‹#›</a:t>
            </a:fld>
            <a:endParaRPr lang="en-IN"/>
          </a:p>
        </p:txBody>
      </p:sp>
    </p:spTree>
    <p:extLst>
      <p:ext uri="{BB962C8B-B14F-4D97-AF65-F5344CB8AC3E}">
        <p14:creationId xmlns:p14="http://schemas.microsoft.com/office/powerpoint/2010/main" val="2829077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4DA9EB-AACC-4916-81AD-67705558098C}" type="datetime1">
              <a:rPr lang="en-IN" smtClean="0"/>
              <a:t>18-04-2023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558300" y="5956137"/>
            <a:ext cx="1052508" cy="365125"/>
          </a:xfrm>
        </p:spPr>
        <p:txBody>
          <a:bodyPr/>
          <a:lstStyle/>
          <a:p>
            <a:fld id="{58A6AE4E-7462-441F-81DE-F0E86FD4D10E}" type="slidenum">
              <a:rPr lang="en-IN" smtClean="0"/>
              <a:t>‹#›</a:t>
            </a:fld>
            <a:endParaRPr lang="en-IN"/>
          </a:p>
        </p:txBody>
      </p:sp>
    </p:spTree>
    <p:extLst>
      <p:ext uri="{BB962C8B-B14F-4D97-AF65-F5344CB8AC3E}">
        <p14:creationId xmlns:p14="http://schemas.microsoft.com/office/powerpoint/2010/main" val="12441409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990E0868-7EAC-4D42-B518-1C1E9F165F47}" type="datetime1">
              <a:rPr lang="en-IN" smtClean="0"/>
              <a:t>18-04-2023</a:t>
            </a:fld>
            <a:endParaRPr lang="en-IN"/>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8A6AE4E-7462-441F-81DE-F0E86FD4D10E}" type="slidenum">
              <a:rPr lang="en-IN" smtClean="0"/>
              <a:t>‹#›</a:t>
            </a:fld>
            <a:endParaRPr lang="en-IN"/>
          </a:p>
        </p:txBody>
      </p:sp>
    </p:spTree>
    <p:extLst>
      <p:ext uri="{BB962C8B-B14F-4D97-AF65-F5344CB8AC3E}">
        <p14:creationId xmlns:p14="http://schemas.microsoft.com/office/powerpoint/2010/main" val="35700487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E32638-DCDA-4079-B476-77C38893C95C}" type="datetime1">
              <a:rPr lang="en-IN" smtClean="0"/>
              <a:t>18-04-2023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8A6AE4E-7462-441F-81DE-F0E86FD4D10E}" type="slidenum">
              <a:rPr lang="en-IN" smtClean="0"/>
              <a:t>‹#›</a:t>
            </a:fld>
            <a:endParaRPr lang="en-IN"/>
          </a:p>
        </p:txBody>
      </p:sp>
    </p:spTree>
    <p:extLst>
      <p:ext uri="{BB962C8B-B14F-4D97-AF65-F5344CB8AC3E}">
        <p14:creationId xmlns:p14="http://schemas.microsoft.com/office/powerpoint/2010/main" val="9272946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0DFBCD-20A1-4F16-9A1A-78A62E4321E5}" type="datetime1">
              <a:rPr lang="en-IN" smtClean="0"/>
              <a:t>18-04-2023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8A6AE4E-7462-441F-81DE-F0E86FD4D10E}" type="slidenum">
              <a:rPr lang="en-IN" smtClean="0"/>
              <a:t>‹#›</a:t>
            </a:fld>
            <a:endParaRPr lang="en-IN"/>
          </a:p>
        </p:txBody>
      </p:sp>
    </p:spTree>
    <p:extLst>
      <p:ext uri="{BB962C8B-B14F-4D97-AF65-F5344CB8AC3E}">
        <p14:creationId xmlns:p14="http://schemas.microsoft.com/office/powerpoint/2010/main" val="2353925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71D5571-0BC4-46CB-9989-B3040EEC1CAB}" type="datetime1">
              <a:rPr lang="en-IN" smtClean="0"/>
              <a:t>18-04-2023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8A6AE4E-7462-441F-81DE-F0E86FD4D10E}" type="slidenum">
              <a:rPr lang="en-IN" smtClean="0"/>
              <a:t>‹#›</a:t>
            </a:fld>
            <a:endParaRPr lang="en-IN"/>
          </a:p>
        </p:txBody>
      </p:sp>
    </p:spTree>
    <p:extLst>
      <p:ext uri="{BB962C8B-B14F-4D97-AF65-F5344CB8AC3E}">
        <p14:creationId xmlns:p14="http://schemas.microsoft.com/office/powerpoint/2010/main" val="2385502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84AF4B-A03C-4E01-8E80-5874322731DA}" type="datetime1">
              <a:rPr lang="en-IN" smtClean="0"/>
              <a:t>18-04-2023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8A6AE4E-7462-441F-81DE-F0E86FD4D10E}" type="slidenum">
              <a:rPr lang="en-IN" smtClean="0"/>
              <a:t>‹#›</a:t>
            </a:fld>
            <a:endParaRPr lang="en-IN"/>
          </a:p>
        </p:txBody>
      </p:sp>
    </p:spTree>
    <p:extLst>
      <p:ext uri="{BB962C8B-B14F-4D97-AF65-F5344CB8AC3E}">
        <p14:creationId xmlns:p14="http://schemas.microsoft.com/office/powerpoint/2010/main" val="811096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471D3E6E-089A-4BF3-A07B-2D18DE4D2677}" type="datetime1">
              <a:rPr lang="en-IN" smtClean="0"/>
              <a:t>18-04-2023</a:t>
            </a:fld>
            <a:endParaRPr lang="en-IN"/>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8A6AE4E-7462-441F-81DE-F0E86FD4D10E}" type="slidenum">
              <a:rPr lang="en-IN" smtClean="0"/>
              <a:t>‹#›</a:t>
            </a:fld>
            <a:endParaRPr lang="en-IN"/>
          </a:p>
        </p:txBody>
      </p:sp>
    </p:spTree>
    <p:extLst>
      <p:ext uri="{BB962C8B-B14F-4D97-AF65-F5344CB8AC3E}">
        <p14:creationId xmlns:p14="http://schemas.microsoft.com/office/powerpoint/2010/main" val="3697575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BD696D-7FB3-4059-A8C9-76E68E0AEE6F}" type="datetime1">
              <a:rPr lang="en-IN" smtClean="0"/>
              <a:t>18-04-2023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8A6AE4E-7462-441F-81DE-F0E86FD4D10E}" type="slidenum">
              <a:rPr lang="en-IN" smtClean="0"/>
              <a:t>‹#›</a:t>
            </a:fld>
            <a:endParaRPr lang="en-IN"/>
          </a:p>
        </p:txBody>
      </p:sp>
    </p:spTree>
    <p:extLst>
      <p:ext uri="{BB962C8B-B14F-4D97-AF65-F5344CB8AC3E}">
        <p14:creationId xmlns:p14="http://schemas.microsoft.com/office/powerpoint/2010/main" val="38822241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644481F-8163-4A36-B5AD-23D26A9035AD}" type="datetime1">
              <a:rPr lang="en-IN" smtClean="0"/>
              <a:t>18-04-2023</a:t>
            </a:fld>
            <a:endParaRPr lang="en-IN"/>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IN"/>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8A6AE4E-7462-441F-81DE-F0E86FD4D10E}" type="slidenum">
              <a:rPr lang="en-IN" smtClean="0"/>
              <a:t>‹#›</a:t>
            </a:fld>
            <a:endParaRPr lang="en-IN"/>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005652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3CBD0-855B-D893-AD65-26A9A993F4FD}"/>
              </a:ext>
            </a:extLst>
          </p:cNvPr>
          <p:cNvSpPr>
            <a:spLocks noGrp="1"/>
          </p:cNvSpPr>
          <p:nvPr>
            <p:ph type="ctrTitle"/>
          </p:nvPr>
        </p:nvSpPr>
        <p:spPr>
          <a:xfrm>
            <a:off x="581191" y="1020431"/>
            <a:ext cx="10993549" cy="1660985"/>
          </a:xfrm>
        </p:spPr>
        <p:txBody>
          <a:bodyPr>
            <a:normAutofit/>
          </a:bodyPr>
          <a:lstStyle/>
          <a:p>
            <a:pPr algn="ctr"/>
            <a:r>
              <a:rPr lang="en-US" dirty="0">
                <a:latin typeface="Times New Roman" panose="02020603050405020304" pitchFamily="18" charset="0"/>
                <a:cs typeface="Times New Roman" panose="02020603050405020304" pitchFamily="18" charset="0"/>
              </a:rPr>
              <a:t>Obstacle Detection and Avoidance in Driverless Cars using Deep Learning</a:t>
            </a:r>
            <a:endParaRPr lang="en-IN"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EE4286B0-A393-959B-18AC-A630718C6BEE}"/>
              </a:ext>
            </a:extLst>
          </p:cNvPr>
          <p:cNvSpPr/>
          <p:nvPr/>
        </p:nvSpPr>
        <p:spPr>
          <a:xfrm>
            <a:off x="873211" y="4234249"/>
            <a:ext cx="2603157" cy="1400432"/>
          </a:xfrm>
          <a:prstGeom prst="rect">
            <a:avLst/>
          </a:prstGeom>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latin typeface="Times New Roman" panose="02020603050405020304" pitchFamily="18" charset="0"/>
                <a:cs typeface="Times New Roman" panose="02020603050405020304" pitchFamily="18" charset="0"/>
              </a:rPr>
              <a:t>Guided by,</a:t>
            </a:r>
          </a:p>
          <a:p>
            <a:r>
              <a:rPr lang="en-US" sz="1800" b="1" dirty="0" err="1">
                <a:latin typeface="Times New Roman" panose="02020603050405020304" pitchFamily="18" charset="0"/>
                <a:cs typeface="Times New Roman" panose="02020603050405020304" pitchFamily="18" charset="0"/>
              </a:rPr>
              <a:t>Mrs.Thasli</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Anzar</a:t>
            </a:r>
            <a:endParaRPr lang="en-US" sz="1800" b="1" dirty="0">
              <a:latin typeface="Times New Roman" panose="02020603050405020304" pitchFamily="18" charset="0"/>
              <a:cs typeface="Times New Roman" panose="02020603050405020304" pitchFamily="18" charset="0"/>
            </a:endParaRPr>
          </a:p>
          <a:p>
            <a:r>
              <a:rPr lang="en-US" sz="1800" b="1" dirty="0">
                <a:latin typeface="Times New Roman" panose="02020603050405020304" pitchFamily="18" charset="0"/>
                <a:cs typeface="Times New Roman" panose="02020603050405020304" pitchFamily="18" charset="0"/>
              </a:rPr>
              <a:t>Asst. Professor</a:t>
            </a:r>
          </a:p>
          <a:p>
            <a:r>
              <a:rPr lang="en-US" sz="1800" b="1" dirty="0">
                <a:latin typeface="Times New Roman" panose="02020603050405020304" pitchFamily="18" charset="0"/>
                <a:cs typeface="Times New Roman" panose="02020603050405020304" pitchFamily="18" charset="0"/>
              </a:rPr>
              <a:t>Dept. Of CSE</a:t>
            </a:r>
            <a:endParaRPr lang="en-IN" dirty="0"/>
          </a:p>
        </p:txBody>
      </p:sp>
      <p:sp>
        <p:nvSpPr>
          <p:cNvPr id="5" name="Rectangle 4">
            <a:extLst>
              <a:ext uri="{FF2B5EF4-FFF2-40B4-BE49-F238E27FC236}">
                <a16:creationId xmlns:a16="http://schemas.microsoft.com/office/drawing/2014/main" id="{1D0890EA-CFD7-B4B7-659C-C08430C2B84B}"/>
              </a:ext>
            </a:extLst>
          </p:cNvPr>
          <p:cNvSpPr/>
          <p:nvPr/>
        </p:nvSpPr>
        <p:spPr>
          <a:xfrm>
            <a:off x="6886833" y="4176584"/>
            <a:ext cx="3929449" cy="1458097"/>
          </a:xfrm>
          <a:prstGeom prst="rect">
            <a:avLst/>
          </a:prstGeom>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latin typeface="Times New Roman" panose="02020603050405020304" pitchFamily="18" charset="0"/>
                <a:cs typeface="Times New Roman" panose="02020603050405020304" pitchFamily="18" charset="0"/>
              </a:rPr>
              <a:t>Presented by,</a:t>
            </a:r>
          </a:p>
          <a:p>
            <a:r>
              <a:rPr lang="en-US" sz="1800" b="1" dirty="0" err="1">
                <a:latin typeface="Times New Roman" panose="02020603050405020304" pitchFamily="18" charset="0"/>
                <a:cs typeface="Times New Roman" panose="02020603050405020304" pitchFamily="18" charset="0"/>
              </a:rPr>
              <a:t>Ameera.Y</a:t>
            </a:r>
            <a:r>
              <a:rPr lang="en-US" sz="1800" b="1" dirty="0">
                <a:latin typeface="Times New Roman" panose="02020603050405020304" pitchFamily="18" charset="0"/>
                <a:cs typeface="Times New Roman" panose="02020603050405020304" pitchFamily="18" charset="0"/>
              </a:rPr>
              <a:t>(YCE19CS005) </a:t>
            </a:r>
          </a:p>
          <a:p>
            <a:r>
              <a:rPr lang="en-US" sz="1800" b="1" dirty="0" err="1">
                <a:latin typeface="Times New Roman" panose="02020603050405020304" pitchFamily="18" charset="0"/>
                <a:cs typeface="Times New Roman" panose="02020603050405020304" pitchFamily="18" charset="0"/>
              </a:rPr>
              <a:t>Nishana</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Nizarkhan</a:t>
            </a:r>
            <a:r>
              <a:rPr lang="en-US" sz="1800" b="1" dirty="0">
                <a:latin typeface="Times New Roman" panose="02020603050405020304" pitchFamily="18" charset="0"/>
                <a:cs typeface="Times New Roman" panose="02020603050405020304" pitchFamily="18" charset="0"/>
              </a:rPr>
              <a:t>(YCE19CS025)</a:t>
            </a:r>
          </a:p>
          <a:p>
            <a:r>
              <a:rPr lang="en-US" sz="1800" b="1" dirty="0" err="1">
                <a:latin typeface="Times New Roman" panose="02020603050405020304" pitchFamily="18" charset="0"/>
                <a:cs typeface="Times New Roman" panose="02020603050405020304" pitchFamily="18" charset="0"/>
              </a:rPr>
              <a:t>Thoufeek.T</a:t>
            </a:r>
            <a:r>
              <a:rPr lang="en-US" sz="1800" b="1" dirty="0">
                <a:latin typeface="Times New Roman" panose="02020603050405020304" pitchFamily="18" charset="0"/>
                <a:cs typeface="Times New Roman" panose="02020603050405020304" pitchFamily="18" charset="0"/>
              </a:rPr>
              <a:t>(YCE19CS035)</a:t>
            </a:r>
          </a:p>
        </p:txBody>
      </p:sp>
      <p:sp>
        <p:nvSpPr>
          <p:cNvPr id="6" name="Slide Number Placeholder 5">
            <a:extLst>
              <a:ext uri="{FF2B5EF4-FFF2-40B4-BE49-F238E27FC236}">
                <a16:creationId xmlns:a16="http://schemas.microsoft.com/office/drawing/2014/main" id="{3913CEBF-EE5E-A289-DA78-B86C6FD50BC2}"/>
              </a:ext>
            </a:extLst>
          </p:cNvPr>
          <p:cNvSpPr>
            <a:spLocks noGrp="1"/>
          </p:cNvSpPr>
          <p:nvPr>
            <p:ph type="sldNum" sz="quarter" idx="12"/>
          </p:nvPr>
        </p:nvSpPr>
        <p:spPr>
          <a:xfrm>
            <a:off x="10680220" y="520537"/>
            <a:ext cx="1016440" cy="365125"/>
          </a:xfrm>
        </p:spPr>
        <p:txBody>
          <a:bodyPr/>
          <a:lstStyle/>
          <a:p>
            <a:fld id="{58A6AE4E-7462-441F-81DE-F0E86FD4D10E}" type="slidenum">
              <a:rPr lang="en-IN" sz="1400" smtClean="0"/>
              <a:t>1</a:t>
            </a:fld>
            <a:endParaRPr lang="en-IN" sz="1400" dirty="0"/>
          </a:p>
        </p:txBody>
      </p:sp>
      <p:sp>
        <p:nvSpPr>
          <p:cNvPr id="3" name="Date Placeholder 2">
            <a:extLst>
              <a:ext uri="{FF2B5EF4-FFF2-40B4-BE49-F238E27FC236}">
                <a16:creationId xmlns:a16="http://schemas.microsoft.com/office/drawing/2014/main" id="{B5A38188-B000-6E43-8EC3-4C4ABCBA557F}"/>
              </a:ext>
            </a:extLst>
          </p:cNvPr>
          <p:cNvSpPr>
            <a:spLocks noGrp="1"/>
          </p:cNvSpPr>
          <p:nvPr>
            <p:ph type="dt" sz="half" idx="10"/>
          </p:nvPr>
        </p:nvSpPr>
        <p:spPr>
          <a:xfrm>
            <a:off x="8922285" y="6337463"/>
            <a:ext cx="2844800" cy="365125"/>
          </a:xfrm>
        </p:spPr>
        <p:txBody>
          <a:bodyPr/>
          <a:lstStyle/>
          <a:p>
            <a:fld id="{2B0CFC8C-85D2-4B77-A0AC-52289F103D22}" type="datetime1">
              <a:rPr lang="en-IN" smtClean="0"/>
              <a:t>18-04-2023</a:t>
            </a:fld>
            <a:endParaRPr lang="en-IN" dirty="0"/>
          </a:p>
        </p:txBody>
      </p:sp>
    </p:spTree>
    <p:extLst>
      <p:ext uri="{BB962C8B-B14F-4D97-AF65-F5344CB8AC3E}">
        <p14:creationId xmlns:p14="http://schemas.microsoft.com/office/powerpoint/2010/main" val="40516182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literature review</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931611745"/>
              </p:ext>
            </p:extLst>
          </p:nvPr>
        </p:nvGraphicFramePr>
        <p:xfrm>
          <a:off x="465574" y="1945643"/>
          <a:ext cx="11289546" cy="4045663"/>
        </p:xfrm>
        <a:graphic>
          <a:graphicData uri="http://schemas.openxmlformats.org/drawingml/2006/table">
            <a:tbl>
              <a:tblPr/>
              <a:tblGrid>
                <a:gridCol w="503567">
                  <a:extLst>
                    <a:ext uri="{9D8B030D-6E8A-4147-A177-3AD203B41FA5}">
                      <a16:colId xmlns:a16="http://schemas.microsoft.com/office/drawing/2014/main" val="20000"/>
                    </a:ext>
                  </a:extLst>
                </a:gridCol>
                <a:gridCol w="771600">
                  <a:extLst>
                    <a:ext uri="{9D8B030D-6E8A-4147-A177-3AD203B41FA5}">
                      <a16:colId xmlns:a16="http://schemas.microsoft.com/office/drawing/2014/main" val="20001"/>
                    </a:ext>
                  </a:extLst>
                </a:gridCol>
                <a:gridCol w="1892533">
                  <a:extLst>
                    <a:ext uri="{9D8B030D-6E8A-4147-A177-3AD203B41FA5}">
                      <a16:colId xmlns:a16="http://schemas.microsoft.com/office/drawing/2014/main" val="20002"/>
                    </a:ext>
                  </a:extLst>
                </a:gridCol>
                <a:gridCol w="1678168">
                  <a:extLst>
                    <a:ext uri="{9D8B030D-6E8A-4147-A177-3AD203B41FA5}">
                      <a16:colId xmlns:a16="http://schemas.microsoft.com/office/drawing/2014/main" val="20004"/>
                    </a:ext>
                  </a:extLst>
                </a:gridCol>
                <a:gridCol w="1354402">
                  <a:extLst>
                    <a:ext uri="{9D8B030D-6E8A-4147-A177-3AD203B41FA5}">
                      <a16:colId xmlns:a16="http://schemas.microsoft.com/office/drawing/2014/main" val="2949743988"/>
                    </a:ext>
                  </a:extLst>
                </a:gridCol>
                <a:gridCol w="5089276">
                  <a:extLst>
                    <a:ext uri="{9D8B030D-6E8A-4147-A177-3AD203B41FA5}">
                      <a16:colId xmlns:a16="http://schemas.microsoft.com/office/drawing/2014/main" val="3966560471"/>
                    </a:ext>
                  </a:extLst>
                </a:gridCol>
              </a:tblGrid>
              <a:tr h="155283">
                <a:tc>
                  <a:txBody>
                    <a:bodyPr/>
                    <a:lstStyle/>
                    <a:p>
                      <a:pPr algn="l" rtl="0" fontAlgn="base"/>
                      <a:r>
                        <a:rPr lang="en-GB" sz="1200" b="1" i="0" dirty="0">
                          <a:solidFill>
                            <a:srgbClr val="FFFFFF"/>
                          </a:solidFill>
                          <a:effectLst/>
                          <a:latin typeface="Calibri" panose="020F0502020204030204" pitchFamily="34" charset="0"/>
                        </a:rPr>
                        <a:t>SI no​</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ctr" rtl="0" fontAlgn="base"/>
                      <a:r>
                        <a:rPr lang="en-GB" sz="1200" b="1" i="0" dirty="0">
                          <a:solidFill>
                            <a:srgbClr val="FFFFFF"/>
                          </a:solidFill>
                          <a:effectLst/>
                          <a:latin typeface="Calibri" panose="020F0502020204030204" pitchFamily="34" charset="0"/>
                        </a:rPr>
                        <a:t>Year​</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ctr" rtl="0" fontAlgn="base"/>
                      <a:r>
                        <a:rPr lang="en-GB" sz="1200" b="1" i="0" dirty="0">
                          <a:solidFill>
                            <a:srgbClr val="FFFFFF"/>
                          </a:solidFill>
                          <a:effectLst/>
                          <a:latin typeface="Calibri" panose="020F0502020204030204" pitchFamily="34" charset="0"/>
                        </a:rPr>
                        <a:t>Name​</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latin typeface="Calibri" panose="020F0502020204030204" pitchFamily="34" charset="0"/>
                        </a:rPr>
                        <a:t>Algorithm​</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rPr>
                        <a:t>Dataset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rPr>
                        <a:t>Result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10000"/>
                  </a:ext>
                </a:extLst>
              </a:tr>
              <a:tr h="1577788">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7</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2016</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marL="0" marR="0" lvl="0" indent="0" algn="l" defTabSz="457200" rtl="0" eaLnBrk="1" fontAlgn="base" latinLnBrk="0" hangingPunct="1">
                        <a:lnSpc>
                          <a:spcPct val="100000"/>
                        </a:lnSpc>
                        <a:spcBef>
                          <a:spcPts val="0"/>
                        </a:spcBef>
                        <a:spcAft>
                          <a:spcPts val="0"/>
                        </a:spcAft>
                        <a:buClrTx/>
                        <a:buSzTx/>
                        <a:buFontTx/>
                        <a:buNone/>
                        <a:tabLst/>
                        <a:defRPr/>
                      </a:pPr>
                      <a:r>
                        <a:rPr lang="en-GB" sz="1600" b="0" i="0" u="none" strike="noStrike" kern="1200" dirty="0">
                          <a:solidFill>
                            <a:srgbClr val="000000"/>
                          </a:solidFill>
                          <a:effectLst/>
                          <a:latin typeface="Times New Roman" panose="02020603050405020304" pitchFamily="18" charset="0"/>
                          <a:cs typeface="Times New Roman" panose="02020603050405020304" pitchFamily="18" charset="0"/>
                        </a:rPr>
                        <a:t>Self-driving cars and the law</a:t>
                      </a: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NIL</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No dataset(Review paper)</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0" i="0" u="none" strike="noStrike" kern="1200" dirty="0">
                          <a:solidFill>
                            <a:srgbClr val="000000"/>
                          </a:solidFill>
                          <a:effectLst/>
                          <a:latin typeface="Times New Roman" panose="02020603050405020304" pitchFamily="18" charset="0"/>
                          <a:cs typeface="Times New Roman" panose="02020603050405020304" pitchFamily="18" charset="0"/>
                        </a:rPr>
                        <a:t>self-driving cars will have a profound effect on city design. Parking spaces take up, on average, about 31 percent of city central business districts. Self-driving cars can park themselves in peripheral areas, or, in a shared-ownership/taxi model, they could pick up the next passenger. In either case, more land could be devoted to pedestrian zones, shopping, parks, and other valuable uses. </a:t>
                      </a:r>
                      <a:endParaRPr lang="en-IN" sz="1600" b="0" i="0" u="none" strike="noStrike" dirty="0">
                        <a:effectLst/>
                        <a:latin typeface="Times New Roman" panose="02020603050405020304" pitchFamily="18" charset="0"/>
                        <a:cs typeface="Times New Roman" panose="02020603050405020304" pitchFamily="18" charset="0"/>
                      </a:endParaRPr>
                    </a:p>
                    <a:p>
                      <a:pPr algn="l" rtl="0" fontAlgn="auto"/>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10001"/>
                  </a:ext>
                </a:extLst>
              </a:tr>
              <a:tr h="1873955">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8</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2016</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r>
                        <a:rPr lang="en-US" sz="1600" dirty="0">
                          <a:latin typeface="Times New Roman" panose="02020603050405020304" pitchFamily="18" charset="0"/>
                          <a:cs typeface="Times New Roman" panose="02020603050405020304" pitchFamily="18" charset="0"/>
                        </a:rPr>
                        <a:t>Speeding up Semantic Segmentation for Autonomous Driving</a:t>
                      </a:r>
                      <a:endParaRPr lang="en-IN" sz="1600" dirty="0">
                        <a:latin typeface="Times New Roman" panose="02020603050405020304" pitchFamily="18" charset="0"/>
                        <a:cs typeface="Times New Roman" panose="02020603050405020304" pitchFamily="18" charset="0"/>
                      </a:endParaRPr>
                    </a:p>
                    <a:p>
                      <a:pPr algn="l" rtl="0" fontAlgn="base"/>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DNN</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600" dirty="0">
                          <a:latin typeface="Times New Roman" panose="02020603050405020304" pitchFamily="18" charset="0"/>
                          <a:cs typeface="Times New Roman" panose="02020603050405020304" pitchFamily="18" charset="0"/>
                        </a:rPr>
                        <a:t>Cityscapes dataset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just" rtl="0" fontAlgn="auto"/>
                      <a:r>
                        <a:rPr lang="en-US" sz="1600" dirty="0">
                          <a:latin typeface="Times New Roman" panose="02020603050405020304" pitchFamily="18" charset="0"/>
                          <a:cs typeface="Times New Roman" panose="02020603050405020304" pitchFamily="18" charset="0"/>
                        </a:rPr>
                        <a:t>We evaluated the network on the test set using the official Cityscapes evaluation server. We achieve 59.8 per-class mean </a:t>
                      </a:r>
                      <a:r>
                        <a:rPr lang="en-US" sz="1600" dirty="0" err="1">
                          <a:latin typeface="Times New Roman" panose="02020603050405020304" pitchFamily="18" charset="0"/>
                          <a:cs typeface="Times New Roman" panose="02020603050405020304" pitchFamily="18" charset="0"/>
                        </a:rPr>
                        <a:t>IoU</a:t>
                      </a:r>
                      <a:r>
                        <a:rPr lang="en-US" sz="1600" dirty="0">
                          <a:latin typeface="Times New Roman" panose="02020603050405020304" pitchFamily="18" charset="0"/>
                          <a:cs typeface="Times New Roman" panose="02020603050405020304" pitchFamily="18" charset="0"/>
                        </a:rPr>
                        <a:t> and 84.3 per-category mean </a:t>
                      </a:r>
                      <a:r>
                        <a:rPr lang="en-US" sz="1600" dirty="0" err="1">
                          <a:latin typeface="Times New Roman" panose="02020603050405020304" pitchFamily="18" charset="0"/>
                          <a:cs typeface="Times New Roman" panose="02020603050405020304" pitchFamily="18" charset="0"/>
                        </a:rPr>
                        <a:t>IoU</a:t>
                      </a:r>
                      <a:r>
                        <a:rPr lang="en-US" sz="1600" dirty="0">
                          <a:latin typeface="Times New Roman" panose="02020603050405020304" pitchFamily="18" charset="0"/>
                          <a:cs typeface="Times New Roman" panose="02020603050405020304" pitchFamily="18" charset="0"/>
                        </a:rPr>
                        <a:t>. </a:t>
                      </a: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10002"/>
                  </a:ext>
                </a:extLst>
              </a:tr>
            </a:tbl>
          </a:graphicData>
        </a:graphic>
      </p:graphicFrame>
      <p:sp>
        <p:nvSpPr>
          <p:cNvPr id="7" name="Slide Number Placeholder 6">
            <a:extLst>
              <a:ext uri="{FF2B5EF4-FFF2-40B4-BE49-F238E27FC236}">
                <a16:creationId xmlns:a16="http://schemas.microsoft.com/office/drawing/2014/main" id="{6A312271-2630-7E71-83FC-8A12E09416D3}"/>
              </a:ext>
            </a:extLst>
          </p:cNvPr>
          <p:cNvSpPr>
            <a:spLocks noGrp="1"/>
          </p:cNvSpPr>
          <p:nvPr>
            <p:ph type="sldNum" sz="quarter" idx="12"/>
          </p:nvPr>
        </p:nvSpPr>
        <p:spPr>
          <a:xfrm>
            <a:off x="10558300" y="739702"/>
            <a:ext cx="1052508" cy="365125"/>
          </a:xfrm>
        </p:spPr>
        <p:txBody>
          <a:bodyPr/>
          <a:lstStyle/>
          <a:p>
            <a:fld id="{58A6AE4E-7462-441F-81DE-F0E86FD4D10E}" type="slidenum">
              <a:rPr lang="en-IN" sz="1800" smtClean="0">
                <a:solidFill>
                  <a:schemeClr val="bg1"/>
                </a:solidFill>
              </a:rPr>
              <a:t>10</a:t>
            </a:fld>
            <a:endParaRPr lang="en-IN" dirty="0">
              <a:solidFill>
                <a:schemeClr val="bg1"/>
              </a:solidFill>
            </a:endParaRPr>
          </a:p>
        </p:txBody>
      </p:sp>
      <p:sp>
        <p:nvSpPr>
          <p:cNvPr id="3" name="Date Placeholder 2">
            <a:extLst>
              <a:ext uri="{FF2B5EF4-FFF2-40B4-BE49-F238E27FC236}">
                <a16:creationId xmlns:a16="http://schemas.microsoft.com/office/drawing/2014/main" id="{081F6078-CD82-B0AC-AE6D-FA619DA56C1E}"/>
              </a:ext>
            </a:extLst>
          </p:cNvPr>
          <p:cNvSpPr>
            <a:spLocks noGrp="1"/>
          </p:cNvSpPr>
          <p:nvPr>
            <p:ph type="dt" sz="half" idx="10"/>
          </p:nvPr>
        </p:nvSpPr>
        <p:spPr/>
        <p:txBody>
          <a:bodyPr/>
          <a:lstStyle/>
          <a:p>
            <a:fld id="{141A15DA-4996-4368-AAAD-74DE2C931EFE}" type="datetime1">
              <a:rPr lang="en-IN" smtClean="0"/>
              <a:t>18-04-2023</a:t>
            </a:fld>
            <a:endParaRPr lang="en-IN"/>
          </a:p>
        </p:txBody>
      </p:sp>
    </p:spTree>
    <p:extLst>
      <p:ext uri="{BB962C8B-B14F-4D97-AF65-F5344CB8AC3E}">
        <p14:creationId xmlns:p14="http://schemas.microsoft.com/office/powerpoint/2010/main" val="4275979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literature review</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775596150"/>
              </p:ext>
            </p:extLst>
          </p:nvPr>
        </p:nvGraphicFramePr>
        <p:xfrm>
          <a:off x="451227" y="2260603"/>
          <a:ext cx="11289546" cy="3653677"/>
        </p:xfrm>
        <a:graphic>
          <a:graphicData uri="http://schemas.openxmlformats.org/drawingml/2006/table">
            <a:tbl>
              <a:tblPr/>
              <a:tblGrid>
                <a:gridCol w="503567">
                  <a:extLst>
                    <a:ext uri="{9D8B030D-6E8A-4147-A177-3AD203B41FA5}">
                      <a16:colId xmlns:a16="http://schemas.microsoft.com/office/drawing/2014/main" val="20000"/>
                    </a:ext>
                  </a:extLst>
                </a:gridCol>
                <a:gridCol w="771600">
                  <a:extLst>
                    <a:ext uri="{9D8B030D-6E8A-4147-A177-3AD203B41FA5}">
                      <a16:colId xmlns:a16="http://schemas.microsoft.com/office/drawing/2014/main" val="20001"/>
                    </a:ext>
                  </a:extLst>
                </a:gridCol>
                <a:gridCol w="1892533">
                  <a:extLst>
                    <a:ext uri="{9D8B030D-6E8A-4147-A177-3AD203B41FA5}">
                      <a16:colId xmlns:a16="http://schemas.microsoft.com/office/drawing/2014/main" val="20002"/>
                    </a:ext>
                  </a:extLst>
                </a:gridCol>
                <a:gridCol w="1678168">
                  <a:extLst>
                    <a:ext uri="{9D8B030D-6E8A-4147-A177-3AD203B41FA5}">
                      <a16:colId xmlns:a16="http://schemas.microsoft.com/office/drawing/2014/main" val="20004"/>
                    </a:ext>
                  </a:extLst>
                </a:gridCol>
                <a:gridCol w="1354402">
                  <a:extLst>
                    <a:ext uri="{9D8B030D-6E8A-4147-A177-3AD203B41FA5}">
                      <a16:colId xmlns:a16="http://schemas.microsoft.com/office/drawing/2014/main" val="2949743988"/>
                    </a:ext>
                  </a:extLst>
                </a:gridCol>
                <a:gridCol w="5089276">
                  <a:extLst>
                    <a:ext uri="{9D8B030D-6E8A-4147-A177-3AD203B41FA5}">
                      <a16:colId xmlns:a16="http://schemas.microsoft.com/office/drawing/2014/main" val="3966560471"/>
                    </a:ext>
                  </a:extLst>
                </a:gridCol>
              </a:tblGrid>
              <a:tr h="155283">
                <a:tc>
                  <a:txBody>
                    <a:bodyPr/>
                    <a:lstStyle/>
                    <a:p>
                      <a:pPr algn="l" rtl="0" fontAlgn="base"/>
                      <a:r>
                        <a:rPr lang="en-GB" sz="1200" b="1" i="0" dirty="0">
                          <a:solidFill>
                            <a:srgbClr val="FFFFFF"/>
                          </a:solidFill>
                          <a:effectLst/>
                          <a:latin typeface="Calibri" panose="020F0502020204030204" pitchFamily="34" charset="0"/>
                        </a:rPr>
                        <a:t>SI no​</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ctr" rtl="0" fontAlgn="base"/>
                      <a:r>
                        <a:rPr lang="en-GB" sz="1200" b="1" i="0" dirty="0">
                          <a:solidFill>
                            <a:srgbClr val="FFFFFF"/>
                          </a:solidFill>
                          <a:effectLst/>
                          <a:latin typeface="Calibri" panose="020F0502020204030204" pitchFamily="34" charset="0"/>
                        </a:rPr>
                        <a:t>Year​</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ctr" rtl="0" fontAlgn="base"/>
                      <a:r>
                        <a:rPr lang="en-GB" sz="1200" b="1" i="0" dirty="0">
                          <a:solidFill>
                            <a:srgbClr val="FFFFFF"/>
                          </a:solidFill>
                          <a:effectLst/>
                          <a:latin typeface="Calibri" panose="020F0502020204030204" pitchFamily="34" charset="0"/>
                        </a:rPr>
                        <a:t>Name​</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latin typeface="Calibri" panose="020F0502020204030204" pitchFamily="34" charset="0"/>
                        </a:rPr>
                        <a:t>Algorithm​</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rPr>
                        <a:t>Dataset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rPr>
                        <a:t>Result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10000"/>
                  </a:ext>
                </a:extLst>
              </a:tr>
              <a:tr h="1577788">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9</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2016</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r>
                        <a:rPr lang="en-GB" sz="1600" b="0" i="0" u="none" strike="noStrike" dirty="0">
                          <a:solidFill>
                            <a:srgbClr val="000000"/>
                          </a:solidFill>
                          <a:effectLst/>
                          <a:latin typeface="Times New Roman" panose="02020603050405020304" pitchFamily="18" charset="0"/>
                          <a:cs typeface="Times New Roman" panose="02020603050405020304" pitchFamily="18" charset="0"/>
                        </a:rPr>
                        <a:t>End to end learning for self-driving cars</a:t>
                      </a:r>
                      <a:endParaRPr lang="en-IN" sz="1600" dirty="0">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CNN</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ILSVRC</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In simulation test </a:t>
                      </a:r>
                      <a:r>
                        <a:rPr lang="en-GB" sz="1600" b="0" i="0" dirty="0" err="1">
                          <a:solidFill>
                            <a:srgbClr val="000000"/>
                          </a:solidFill>
                          <a:effectLst/>
                          <a:latin typeface="Times New Roman" panose="02020603050405020304" pitchFamily="18" charset="0"/>
                          <a:cs typeface="Times New Roman" panose="02020603050405020304" pitchFamily="18" charset="0"/>
                        </a:rPr>
                        <a:t>th</a:t>
                      </a:r>
                      <a:r>
                        <a:rPr lang="en-US" sz="1600" dirty="0" err="1">
                          <a:latin typeface="Times New Roman" panose="02020603050405020304" pitchFamily="18" charset="0"/>
                          <a:cs typeface="Times New Roman" panose="02020603050405020304" pitchFamily="18" charset="0"/>
                        </a:rPr>
                        <a:t>ey</a:t>
                      </a:r>
                      <a:r>
                        <a:rPr lang="en-US" sz="1600" dirty="0">
                          <a:latin typeface="Times New Roman" panose="02020603050405020304" pitchFamily="18" charset="0"/>
                          <a:cs typeface="Times New Roman" panose="02020603050405020304" pitchFamily="18" charset="0"/>
                        </a:rPr>
                        <a:t> had 10 interventions in 600 seconds, and have an autonomy value of 90% and for a typical drive 10 miles they were autonomous approximately 98% of the time with zero intercepts. </a:t>
                      </a: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10001"/>
                  </a:ext>
                </a:extLst>
              </a:tr>
              <a:tr h="1873955">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10</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2018</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l" rtl="0" fontAlgn="base"/>
                      <a:r>
                        <a:rPr lang="en-GB" sz="1600" b="0" i="0" u="none" strike="noStrike" dirty="0">
                          <a:solidFill>
                            <a:srgbClr val="000000"/>
                          </a:solidFill>
                          <a:effectLst/>
                          <a:latin typeface="Times New Roman" panose="02020603050405020304" pitchFamily="18" charset="0"/>
                          <a:cs typeface="Times New Roman" panose="02020603050405020304" pitchFamily="18" charset="0"/>
                        </a:rPr>
                        <a:t>Real-Time Self-Driving Car Navigation Using Deep Neural Network</a:t>
                      </a: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CNN</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600" dirty="0">
                          <a:latin typeface="Times New Roman" panose="02020603050405020304" pitchFamily="18" charset="0"/>
                          <a:cs typeface="Times New Roman" panose="02020603050405020304" pitchFamily="18" charset="0"/>
                        </a:rPr>
                        <a:t>Real time data</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just" rtl="0" fontAlgn="auto"/>
                      <a:r>
                        <a:rPr lang="en-US" sz="1600" dirty="0">
                          <a:latin typeface="Times New Roman" panose="02020603050405020304" pitchFamily="18" charset="0"/>
                          <a:cs typeface="Times New Roman" panose="02020603050405020304" pitchFamily="18" charset="0"/>
                        </a:rPr>
                        <a:t>The training process takes about 8 hours to train 50 epochs. When a model was trained with the aforementioned data, the training accuracy was 92.38% and the validation accuracy was 89.04%.</a:t>
                      </a: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10002"/>
                  </a:ext>
                </a:extLst>
              </a:tr>
            </a:tbl>
          </a:graphicData>
        </a:graphic>
      </p:graphicFrame>
      <p:sp>
        <p:nvSpPr>
          <p:cNvPr id="7" name="Slide Number Placeholder 6">
            <a:extLst>
              <a:ext uri="{FF2B5EF4-FFF2-40B4-BE49-F238E27FC236}">
                <a16:creationId xmlns:a16="http://schemas.microsoft.com/office/drawing/2014/main" id="{F6858B6D-133A-4362-E0A2-635E4CFA26F5}"/>
              </a:ext>
            </a:extLst>
          </p:cNvPr>
          <p:cNvSpPr>
            <a:spLocks noGrp="1"/>
          </p:cNvSpPr>
          <p:nvPr>
            <p:ph type="sldNum" sz="quarter" idx="12"/>
          </p:nvPr>
        </p:nvSpPr>
        <p:spPr>
          <a:xfrm>
            <a:off x="10558300" y="761157"/>
            <a:ext cx="1052508" cy="365125"/>
          </a:xfrm>
        </p:spPr>
        <p:txBody>
          <a:bodyPr/>
          <a:lstStyle/>
          <a:p>
            <a:fld id="{58A6AE4E-7462-441F-81DE-F0E86FD4D10E}" type="slidenum">
              <a:rPr lang="en-IN" sz="1800" smtClean="0">
                <a:solidFill>
                  <a:schemeClr val="bg1"/>
                </a:solidFill>
              </a:rPr>
              <a:t>11</a:t>
            </a:fld>
            <a:endParaRPr lang="en-IN" dirty="0">
              <a:solidFill>
                <a:schemeClr val="bg1"/>
              </a:solidFill>
            </a:endParaRPr>
          </a:p>
        </p:txBody>
      </p:sp>
      <p:sp>
        <p:nvSpPr>
          <p:cNvPr id="3" name="Date Placeholder 2">
            <a:extLst>
              <a:ext uri="{FF2B5EF4-FFF2-40B4-BE49-F238E27FC236}">
                <a16:creationId xmlns:a16="http://schemas.microsoft.com/office/drawing/2014/main" id="{E83CC195-2021-52C1-82BF-F63905179051}"/>
              </a:ext>
            </a:extLst>
          </p:cNvPr>
          <p:cNvSpPr>
            <a:spLocks noGrp="1"/>
          </p:cNvSpPr>
          <p:nvPr>
            <p:ph type="dt" sz="half" idx="10"/>
          </p:nvPr>
        </p:nvSpPr>
        <p:spPr/>
        <p:txBody>
          <a:bodyPr/>
          <a:lstStyle/>
          <a:p>
            <a:fld id="{5F818C93-F98B-4D66-8B84-19CCE9A7E5FF}" type="datetime1">
              <a:rPr lang="en-IN" smtClean="0"/>
              <a:t>18-04-2023</a:t>
            </a:fld>
            <a:endParaRPr lang="en-IN"/>
          </a:p>
        </p:txBody>
      </p:sp>
    </p:spTree>
    <p:extLst>
      <p:ext uri="{BB962C8B-B14F-4D97-AF65-F5344CB8AC3E}">
        <p14:creationId xmlns:p14="http://schemas.microsoft.com/office/powerpoint/2010/main" val="1491521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91C95-273A-221B-7BB7-9D3EDE6DB0CC}"/>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Materials And Methods</a:t>
            </a:r>
            <a:endParaRPr lang="en-IN" dirty="0"/>
          </a:p>
        </p:txBody>
      </p:sp>
      <p:sp>
        <p:nvSpPr>
          <p:cNvPr id="3" name="Content Placeholder 2">
            <a:extLst>
              <a:ext uri="{FF2B5EF4-FFF2-40B4-BE49-F238E27FC236}">
                <a16:creationId xmlns:a16="http://schemas.microsoft.com/office/drawing/2014/main" id="{DC138125-1511-8C39-A495-68ECDC9341B5}"/>
              </a:ext>
            </a:extLst>
          </p:cNvPr>
          <p:cNvSpPr>
            <a:spLocks noGrp="1"/>
          </p:cNvSpPr>
          <p:nvPr>
            <p:ph idx="1"/>
          </p:nvPr>
        </p:nvSpPr>
        <p:spPr>
          <a:xfrm>
            <a:off x="418632" y="1987456"/>
            <a:ext cx="11316168" cy="4677504"/>
          </a:xfrm>
        </p:spPr>
        <p:txBody>
          <a:bodyPr>
            <a:normAutofit fontScale="92500" lnSpcReduction="10000"/>
          </a:bodyPr>
          <a:lstStyle/>
          <a:p>
            <a:pPr marL="0" indent="0">
              <a:buNone/>
            </a:pPr>
            <a:r>
              <a:rPr lang="en-IN" sz="2000" b="1" dirty="0">
                <a:latin typeface="Times New Roman" panose="02020603050405020304" pitchFamily="18" charset="0"/>
                <a:cs typeface="Times New Roman" panose="02020603050405020304" pitchFamily="18" charset="0"/>
              </a:rPr>
              <a:t>       </a:t>
            </a:r>
            <a:r>
              <a:rPr lang="en-IN" sz="2400" b="1" u="sng" dirty="0">
                <a:latin typeface="Times New Roman" panose="02020603050405020304" pitchFamily="18" charset="0"/>
                <a:cs typeface="Times New Roman" panose="02020603050405020304" pitchFamily="18" charset="0"/>
              </a:rPr>
              <a:t>ALGORITHM</a:t>
            </a:r>
          </a:p>
          <a:p>
            <a:r>
              <a:rPr lang="en-US" sz="2000" b="1" dirty="0">
                <a:latin typeface="Times New Roman" panose="02020603050405020304" pitchFamily="18" charset="0"/>
                <a:cs typeface="Times New Roman" panose="02020603050405020304" pitchFamily="18" charset="0"/>
              </a:rPr>
              <a:t>Convolutional neural networks(CNN) </a:t>
            </a:r>
            <a:r>
              <a:rPr lang="en-US" sz="2000" dirty="0">
                <a:latin typeface="Times New Roman" panose="02020603050405020304" pitchFamily="18" charset="0"/>
                <a:cs typeface="Times New Roman" panose="02020603050405020304" pitchFamily="18" charset="0"/>
              </a:rPr>
              <a:t>have become ubiquitous in computer vision. </a:t>
            </a:r>
          </a:p>
          <a:p>
            <a:r>
              <a:rPr lang="en-US" sz="2000" dirty="0">
                <a:latin typeface="Times New Roman" panose="02020603050405020304" pitchFamily="18" charset="0"/>
                <a:cs typeface="Times New Roman" panose="02020603050405020304" pitchFamily="18" charset="0"/>
              </a:rPr>
              <a:t>CNN is most popular because of reliable results on object recognition and detection that are useful in real-world applications. </a:t>
            </a:r>
          </a:p>
          <a:p>
            <a:r>
              <a:rPr lang="en-US" sz="2000" dirty="0">
                <a:latin typeface="Times New Roman" panose="02020603050405020304" pitchFamily="18" charset="0"/>
                <a:cs typeface="Times New Roman" panose="02020603050405020304" pitchFamily="18" charset="0"/>
              </a:rPr>
              <a:t>The typical use of convolutional networks is on classification tasks, where the output to an image is a single class label that needs to be classified. </a:t>
            </a:r>
          </a:p>
          <a:p>
            <a:r>
              <a:rPr lang="en-US" sz="2000" dirty="0">
                <a:latin typeface="Times New Roman" panose="02020603050405020304" pitchFamily="18" charset="0"/>
                <a:cs typeface="Times New Roman" panose="02020603050405020304" pitchFamily="18" charset="0"/>
              </a:rPr>
              <a:t>Convolution is a function derived from two given functions by integration which expresses how the shape of one is modified by the other. </a:t>
            </a:r>
          </a:p>
          <a:p>
            <a:r>
              <a:rPr lang="en-US" sz="2000" dirty="0">
                <a:latin typeface="Times New Roman" panose="02020603050405020304" pitchFamily="18" charset="0"/>
                <a:cs typeface="Times New Roman" panose="02020603050405020304" pitchFamily="18" charset="0"/>
              </a:rPr>
              <a:t>Unlike neural networks, the input to CNN is an image. The convolution layer comprises of a set of independent filters. The filter is slid over the complete image and the dot product is taken between the filter and chunks of the input image. </a:t>
            </a:r>
          </a:p>
          <a:p>
            <a:r>
              <a:rPr lang="en-US" sz="2000" dirty="0">
                <a:latin typeface="Times New Roman" panose="02020603050405020304" pitchFamily="18" charset="0"/>
                <a:cs typeface="Times New Roman" panose="02020603050405020304" pitchFamily="18" charset="0"/>
              </a:rPr>
              <a:t>Each filter is independently convolved with the image and end up with feature maps. There are several uses that we gain from deriving a feature map, reducing the size of the image by preserving it’s semantic information is one of them.</a:t>
            </a:r>
            <a:endParaRPr lang="en-IN" sz="2000" b="1" u="sng"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4015A7D0-022A-153C-39E0-F888B47A56F6}"/>
              </a:ext>
            </a:extLst>
          </p:cNvPr>
          <p:cNvSpPr>
            <a:spLocks noGrp="1"/>
          </p:cNvSpPr>
          <p:nvPr>
            <p:ph type="sldNum" sz="quarter" idx="12"/>
          </p:nvPr>
        </p:nvSpPr>
        <p:spPr>
          <a:xfrm>
            <a:off x="10558300" y="739814"/>
            <a:ext cx="1052508" cy="365125"/>
          </a:xfrm>
        </p:spPr>
        <p:txBody>
          <a:bodyPr/>
          <a:lstStyle/>
          <a:p>
            <a:fld id="{58A6AE4E-7462-441F-81DE-F0E86FD4D10E}" type="slidenum">
              <a:rPr lang="en-IN" sz="1800" smtClean="0">
                <a:solidFill>
                  <a:schemeClr val="bg1"/>
                </a:solidFill>
              </a:rPr>
              <a:t>12</a:t>
            </a:fld>
            <a:endParaRPr lang="en-IN" dirty="0">
              <a:solidFill>
                <a:schemeClr val="bg1"/>
              </a:solidFill>
            </a:endParaRPr>
          </a:p>
        </p:txBody>
      </p:sp>
      <p:sp>
        <p:nvSpPr>
          <p:cNvPr id="4" name="Date Placeholder 3">
            <a:extLst>
              <a:ext uri="{FF2B5EF4-FFF2-40B4-BE49-F238E27FC236}">
                <a16:creationId xmlns:a16="http://schemas.microsoft.com/office/drawing/2014/main" id="{91AA1082-FAB4-7677-755C-04AED8B4060E}"/>
              </a:ext>
            </a:extLst>
          </p:cNvPr>
          <p:cNvSpPr>
            <a:spLocks noGrp="1"/>
          </p:cNvSpPr>
          <p:nvPr>
            <p:ph type="dt" sz="half" idx="10"/>
          </p:nvPr>
        </p:nvSpPr>
        <p:spPr>
          <a:xfrm>
            <a:off x="9135900" y="6408313"/>
            <a:ext cx="2844799" cy="365125"/>
          </a:xfrm>
        </p:spPr>
        <p:txBody>
          <a:bodyPr/>
          <a:lstStyle/>
          <a:p>
            <a:fld id="{069A7BCF-14FD-42F6-BA72-D2D5162C9728}" type="datetime1">
              <a:rPr lang="en-IN" smtClean="0"/>
              <a:t>18-04-2023</a:t>
            </a:fld>
            <a:endParaRPr lang="en-IN" dirty="0"/>
          </a:p>
        </p:txBody>
      </p:sp>
    </p:spTree>
    <p:extLst>
      <p:ext uri="{BB962C8B-B14F-4D97-AF65-F5344CB8AC3E}">
        <p14:creationId xmlns:p14="http://schemas.microsoft.com/office/powerpoint/2010/main" val="32674414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138125-1511-8C39-A495-68ECDC9341B5}"/>
              </a:ext>
            </a:extLst>
          </p:cNvPr>
          <p:cNvSpPr>
            <a:spLocks noGrp="1"/>
          </p:cNvSpPr>
          <p:nvPr>
            <p:ph idx="1"/>
          </p:nvPr>
        </p:nvSpPr>
        <p:spPr>
          <a:xfrm>
            <a:off x="418632" y="1987456"/>
            <a:ext cx="11316168" cy="4677504"/>
          </a:xfrm>
        </p:spPr>
        <p:txBody>
          <a:bodyPr>
            <a:normAutofit/>
          </a:bodyPr>
          <a:lstStyle/>
          <a:p>
            <a:pPr marL="0" indent="0">
              <a:buNone/>
            </a:pPr>
            <a:endParaRPr lang="en-IN" sz="2400" b="1" u="sng"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16CF4F6F-AB88-B0C7-571D-908E28314062}"/>
              </a:ext>
            </a:extLst>
          </p:cNvPr>
          <p:cNvSpPr>
            <a:spLocks noGrp="1"/>
          </p:cNvSpPr>
          <p:nvPr>
            <p:ph type="sldNum" sz="quarter" idx="12"/>
          </p:nvPr>
        </p:nvSpPr>
        <p:spPr>
          <a:xfrm>
            <a:off x="10409213" y="1187763"/>
            <a:ext cx="1052508" cy="365125"/>
          </a:xfrm>
        </p:spPr>
        <p:txBody>
          <a:bodyPr/>
          <a:lstStyle/>
          <a:p>
            <a:fld id="{58A6AE4E-7462-441F-81DE-F0E86FD4D10E}" type="slidenum">
              <a:rPr lang="en-IN" sz="1100" smtClean="0">
                <a:solidFill>
                  <a:schemeClr val="bg1"/>
                </a:solidFill>
              </a:rPr>
              <a:t>13</a:t>
            </a:fld>
            <a:endParaRPr lang="en-IN" sz="1100" dirty="0">
              <a:solidFill>
                <a:schemeClr val="bg1"/>
              </a:solidFill>
            </a:endParaRPr>
          </a:p>
        </p:txBody>
      </p:sp>
      <p:sp>
        <p:nvSpPr>
          <p:cNvPr id="4" name="Date Placeholder 3">
            <a:extLst>
              <a:ext uri="{FF2B5EF4-FFF2-40B4-BE49-F238E27FC236}">
                <a16:creationId xmlns:a16="http://schemas.microsoft.com/office/drawing/2014/main" id="{43E3BB19-2A29-E0D8-64E5-DC007D2E5D59}"/>
              </a:ext>
            </a:extLst>
          </p:cNvPr>
          <p:cNvSpPr>
            <a:spLocks noGrp="1"/>
          </p:cNvSpPr>
          <p:nvPr>
            <p:ph type="dt" sz="half" idx="10"/>
          </p:nvPr>
        </p:nvSpPr>
        <p:spPr>
          <a:xfrm>
            <a:off x="9135900" y="6338823"/>
            <a:ext cx="2844799" cy="365125"/>
          </a:xfrm>
        </p:spPr>
        <p:txBody>
          <a:bodyPr/>
          <a:lstStyle/>
          <a:p>
            <a:fld id="{AD3A91C8-C888-433B-BB81-BB7F17F733B4}" type="datetime1">
              <a:rPr lang="en-IN" smtClean="0"/>
              <a:t>18-04-2023</a:t>
            </a:fld>
            <a:endParaRPr lang="en-IN" dirty="0"/>
          </a:p>
        </p:txBody>
      </p:sp>
      <p:grpSp>
        <p:nvGrpSpPr>
          <p:cNvPr id="35" name="Group 34">
            <a:extLst>
              <a:ext uri="{FF2B5EF4-FFF2-40B4-BE49-F238E27FC236}">
                <a16:creationId xmlns:a16="http://schemas.microsoft.com/office/drawing/2014/main" id="{9D5076D5-D93D-1C75-94B3-14FAB6900504}"/>
              </a:ext>
            </a:extLst>
          </p:cNvPr>
          <p:cNvGrpSpPr/>
          <p:nvPr/>
        </p:nvGrpSpPr>
        <p:grpSpPr>
          <a:xfrm>
            <a:off x="2007704" y="2756183"/>
            <a:ext cx="8110331" cy="3446890"/>
            <a:chOff x="0" y="0"/>
            <a:chExt cx="7124700" cy="2011680"/>
          </a:xfrm>
        </p:grpSpPr>
        <p:grpSp>
          <p:nvGrpSpPr>
            <p:cNvPr id="36" name="Group 35">
              <a:extLst>
                <a:ext uri="{FF2B5EF4-FFF2-40B4-BE49-F238E27FC236}">
                  <a16:creationId xmlns:a16="http://schemas.microsoft.com/office/drawing/2014/main" id="{91640B86-D49A-5FA0-8441-F443BE84E769}"/>
                </a:ext>
              </a:extLst>
            </p:cNvPr>
            <p:cNvGrpSpPr/>
            <p:nvPr/>
          </p:nvGrpSpPr>
          <p:grpSpPr>
            <a:xfrm>
              <a:off x="0" y="0"/>
              <a:ext cx="7124700" cy="2011680"/>
              <a:chOff x="0" y="0"/>
              <a:chExt cx="7124700" cy="2011680"/>
            </a:xfrm>
          </p:grpSpPr>
          <p:cxnSp>
            <p:nvCxnSpPr>
              <p:cNvPr id="38" name="Straight Arrow Connector 37">
                <a:extLst>
                  <a:ext uri="{FF2B5EF4-FFF2-40B4-BE49-F238E27FC236}">
                    <a16:creationId xmlns:a16="http://schemas.microsoft.com/office/drawing/2014/main" id="{5886CBB7-B954-69FA-8079-95DB08D11A56}"/>
                  </a:ext>
                </a:extLst>
              </p:cNvPr>
              <p:cNvCxnSpPr/>
              <p:nvPr/>
            </p:nvCxnSpPr>
            <p:spPr>
              <a:xfrm>
                <a:off x="5204460" y="236220"/>
                <a:ext cx="472440" cy="0"/>
              </a:xfrm>
              <a:prstGeom prst="straightConnector1">
                <a:avLst/>
              </a:prstGeom>
              <a:ln>
                <a:solidFill>
                  <a:srgbClr val="993366"/>
                </a:solidFill>
                <a:tailEnd type="triangle"/>
              </a:ln>
            </p:spPr>
            <p:style>
              <a:lnRef idx="1">
                <a:schemeClr val="dk1"/>
              </a:lnRef>
              <a:fillRef idx="0">
                <a:schemeClr val="dk1"/>
              </a:fillRef>
              <a:effectRef idx="0">
                <a:schemeClr val="dk1"/>
              </a:effectRef>
              <a:fontRef idx="minor">
                <a:schemeClr val="tx1"/>
              </a:fontRef>
            </p:style>
          </p:cxnSp>
          <p:grpSp>
            <p:nvGrpSpPr>
              <p:cNvPr id="39" name="Group 38">
                <a:extLst>
                  <a:ext uri="{FF2B5EF4-FFF2-40B4-BE49-F238E27FC236}">
                    <a16:creationId xmlns:a16="http://schemas.microsoft.com/office/drawing/2014/main" id="{A95178A5-FB33-1139-4D61-F8E8790F6DC6}"/>
                  </a:ext>
                </a:extLst>
              </p:cNvPr>
              <p:cNvGrpSpPr/>
              <p:nvPr/>
            </p:nvGrpSpPr>
            <p:grpSpPr>
              <a:xfrm>
                <a:off x="0" y="0"/>
                <a:ext cx="7124700" cy="2011680"/>
                <a:chOff x="0" y="0"/>
                <a:chExt cx="7124700" cy="2011680"/>
              </a:xfrm>
            </p:grpSpPr>
            <p:cxnSp>
              <p:nvCxnSpPr>
                <p:cNvPr id="40" name="Straight Arrow Connector 39">
                  <a:extLst>
                    <a:ext uri="{FF2B5EF4-FFF2-40B4-BE49-F238E27FC236}">
                      <a16:creationId xmlns:a16="http://schemas.microsoft.com/office/drawing/2014/main" id="{5C860D49-26BF-A92E-A7FC-A20A2C713B70}"/>
                    </a:ext>
                  </a:extLst>
                </p:cNvPr>
                <p:cNvCxnSpPr/>
                <p:nvPr/>
              </p:nvCxnSpPr>
              <p:spPr>
                <a:xfrm>
                  <a:off x="1417320" y="251460"/>
                  <a:ext cx="472440" cy="0"/>
                </a:xfrm>
                <a:prstGeom prst="straightConnector1">
                  <a:avLst/>
                </a:prstGeom>
                <a:ln>
                  <a:solidFill>
                    <a:srgbClr val="993366"/>
                  </a:solidFill>
                  <a:tailEnd type="triangle"/>
                </a:ln>
              </p:spPr>
              <p:style>
                <a:lnRef idx="1">
                  <a:schemeClr val="dk1"/>
                </a:lnRef>
                <a:fillRef idx="0">
                  <a:schemeClr val="dk1"/>
                </a:fillRef>
                <a:effectRef idx="0">
                  <a:schemeClr val="dk1"/>
                </a:effectRef>
                <a:fontRef idx="minor">
                  <a:schemeClr val="tx1"/>
                </a:fontRef>
              </p:style>
            </p:cxnSp>
            <p:grpSp>
              <p:nvGrpSpPr>
                <p:cNvPr id="41" name="Group 40">
                  <a:extLst>
                    <a:ext uri="{FF2B5EF4-FFF2-40B4-BE49-F238E27FC236}">
                      <a16:creationId xmlns:a16="http://schemas.microsoft.com/office/drawing/2014/main" id="{DA810718-D5C2-9D48-3A8E-8260EC2125CB}"/>
                    </a:ext>
                  </a:extLst>
                </p:cNvPr>
                <p:cNvGrpSpPr/>
                <p:nvPr/>
              </p:nvGrpSpPr>
              <p:grpSpPr>
                <a:xfrm>
                  <a:off x="0" y="0"/>
                  <a:ext cx="7124700" cy="2011680"/>
                  <a:chOff x="0" y="0"/>
                  <a:chExt cx="7124700" cy="2011680"/>
                </a:xfrm>
              </p:grpSpPr>
              <p:grpSp>
                <p:nvGrpSpPr>
                  <p:cNvPr id="42" name="Group 41">
                    <a:extLst>
                      <a:ext uri="{FF2B5EF4-FFF2-40B4-BE49-F238E27FC236}">
                        <a16:creationId xmlns:a16="http://schemas.microsoft.com/office/drawing/2014/main" id="{DD118F42-920F-CE66-7260-B05F48CAADBC}"/>
                      </a:ext>
                    </a:extLst>
                  </p:cNvPr>
                  <p:cNvGrpSpPr/>
                  <p:nvPr/>
                </p:nvGrpSpPr>
                <p:grpSpPr>
                  <a:xfrm>
                    <a:off x="0" y="0"/>
                    <a:ext cx="7124700" cy="2011680"/>
                    <a:chOff x="0" y="0"/>
                    <a:chExt cx="7124700" cy="2011680"/>
                  </a:xfrm>
                </p:grpSpPr>
                <p:grpSp>
                  <p:nvGrpSpPr>
                    <p:cNvPr id="52" name="Group 51">
                      <a:extLst>
                        <a:ext uri="{FF2B5EF4-FFF2-40B4-BE49-F238E27FC236}">
                          <a16:creationId xmlns:a16="http://schemas.microsoft.com/office/drawing/2014/main" id="{7910815B-E1DD-1BD5-ABD2-FD7D900C2987}"/>
                        </a:ext>
                      </a:extLst>
                    </p:cNvPr>
                    <p:cNvGrpSpPr/>
                    <p:nvPr/>
                  </p:nvGrpSpPr>
                  <p:grpSpPr>
                    <a:xfrm>
                      <a:off x="0" y="0"/>
                      <a:ext cx="7124700" cy="2011680"/>
                      <a:chOff x="0" y="0"/>
                      <a:chExt cx="7124700" cy="2011680"/>
                    </a:xfrm>
                  </p:grpSpPr>
                  <p:sp>
                    <p:nvSpPr>
                      <p:cNvPr id="54" name="Rectangle 53">
                        <a:extLst>
                          <a:ext uri="{FF2B5EF4-FFF2-40B4-BE49-F238E27FC236}">
                            <a16:creationId xmlns:a16="http://schemas.microsoft.com/office/drawing/2014/main" id="{76526342-9280-DCE0-32A5-87E4ABBBB180}"/>
                          </a:ext>
                        </a:extLst>
                      </p:cNvPr>
                      <p:cNvSpPr/>
                      <p:nvPr/>
                    </p:nvSpPr>
                    <p:spPr>
                      <a:xfrm>
                        <a:off x="5722620" y="1508760"/>
                        <a:ext cx="1402080" cy="502920"/>
                      </a:xfrm>
                      <a:prstGeom prst="rect">
                        <a:avLst/>
                      </a:prstGeom>
                      <a:solidFill>
                        <a:schemeClr val="bg1"/>
                      </a:solidFill>
                      <a:ln>
                        <a:solidFill>
                          <a:srgbClr val="99336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1270" indent="-6350" algn="ctr">
                          <a:lnSpc>
                            <a:spcPct val="110000"/>
                          </a:lnSpc>
                          <a:spcAft>
                            <a:spcPts val="1665"/>
                          </a:spcAft>
                        </a:pPr>
                        <a:r>
                          <a:rPr lang="en-IN" sz="1600" dirty="0">
                            <a:solidFill>
                              <a:schemeClr val="accent3">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rPr>
                          <a:t>Pooling layer</a:t>
                        </a:r>
                      </a:p>
                    </p:txBody>
                  </p:sp>
                  <p:grpSp>
                    <p:nvGrpSpPr>
                      <p:cNvPr id="55" name="Group 54">
                        <a:extLst>
                          <a:ext uri="{FF2B5EF4-FFF2-40B4-BE49-F238E27FC236}">
                            <a16:creationId xmlns:a16="http://schemas.microsoft.com/office/drawing/2014/main" id="{71FD0234-C77D-7DA1-94A9-F1CF9B19C878}"/>
                          </a:ext>
                        </a:extLst>
                      </p:cNvPr>
                      <p:cNvGrpSpPr/>
                      <p:nvPr/>
                    </p:nvGrpSpPr>
                    <p:grpSpPr>
                      <a:xfrm>
                        <a:off x="0" y="0"/>
                        <a:ext cx="7101840" cy="510540"/>
                        <a:chOff x="0" y="0"/>
                        <a:chExt cx="7101840" cy="510540"/>
                      </a:xfrm>
                    </p:grpSpPr>
                    <p:sp>
                      <p:nvSpPr>
                        <p:cNvPr id="56" name="Rectangle 55">
                          <a:extLst>
                            <a:ext uri="{FF2B5EF4-FFF2-40B4-BE49-F238E27FC236}">
                              <a16:creationId xmlns:a16="http://schemas.microsoft.com/office/drawing/2014/main" id="{EDA0F66B-1414-EB83-0EA4-0C8209B118D0}"/>
                            </a:ext>
                          </a:extLst>
                        </p:cNvPr>
                        <p:cNvSpPr/>
                        <p:nvPr/>
                      </p:nvSpPr>
                      <p:spPr>
                        <a:xfrm>
                          <a:off x="5699760" y="7620"/>
                          <a:ext cx="1402080" cy="502920"/>
                        </a:xfrm>
                        <a:prstGeom prst="rect">
                          <a:avLst/>
                        </a:prstGeom>
                        <a:solidFill>
                          <a:schemeClr val="bg1"/>
                        </a:solidFill>
                        <a:ln>
                          <a:solidFill>
                            <a:srgbClr val="99336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1270" indent="-6350" algn="ctr">
                            <a:lnSpc>
                              <a:spcPct val="110000"/>
                            </a:lnSpc>
                            <a:spcAft>
                              <a:spcPts val="1665"/>
                            </a:spcAft>
                          </a:pPr>
                          <a:r>
                            <a:rPr lang="en-IN" sz="1600" dirty="0" err="1">
                              <a:solidFill>
                                <a:schemeClr val="accent3">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rPr>
                            <a:t>ReLu</a:t>
                          </a:r>
                          <a:r>
                            <a:rPr lang="en-IN" sz="1600" dirty="0">
                              <a:solidFill>
                                <a:schemeClr val="accent3">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rPr>
                            <a:t> Layer</a:t>
                          </a:r>
                        </a:p>
                      </p:txBody>
                    </p:sp>
                    <p:grpSp>
                      <p:nvGrpSpPr>
                        <p:cNvPr id="57" name="Group 56">
                          <a:extLst>
                            <a:ext uri="{FF2B5EF4-FFF2-40B4-BE49-F238E27FC236}">
                              <a16:creationId xmlns:a16="http://schemas.microsoft.com/office/drawing/2014/main" id="{65BE934F-7D09-8FAE-EF34-31AB15FDC636}"/>
                            </a:ext>
                          </a:extLst>
                        </p:cNvPr>
                        <p:cNvGrpSpPr/>
                        <p:nvPr/>
                      </p:nvGrpSpPr>
                      <p:grpSpPr>
                        <a:xfrm>
                          <a:off x="0" y="0"/>
                          <a:ext cx="5250180" cy="510540"/>
                          <a:chOff x="0" y="0"/>
                          <a:chExt cx="5250180" cy="510540"/>
                        </a:xfrm>
                      </p:grpSpPr>
                      <p:grpSp>
                        <p:nvGrpSpPr>
                          <p:cNvPr id="58" name="Group 57">
                            <a:extLst>
                              <a:ext uri="{FF2B5EF4-FFF2-40B4-BE49-F238E27FC236}">
                                <a16:creationId xmlns:a16="http://schemas.microsoft.com/office/drawing/2014/main" id="{AF2B41D7-8083-38B8-ACBF-76F1178403D3}"/>
                              </a:ext>
                            </a:extLst>
                          </p:cNvPr>
                          <p:cNvGrpSpPr/>
                          <p:nvPr/>
                        </p:nvGrpSpPr>
                        <p:grpSpPr>
                          <a:xfrm>
                            <a:off x="0" y="0"/>
                            <a:ext cx="3307080" cy="510540"/>
                            <a:chOff x="0" y="0"/>
                            <a:chExt cx="3307080" cy="510540"/>
                          </a:xfrm>
                        </p:grpSpPr>
                        <p:sp>
                          <p:nvSpPr>
                            <p:cNvPr id="62" name="Rectangle 61">
                              <a:extLst>
                                <a:ext uri="{FF2B5EF4-FFF2-40B4-BE49-F238E27FC236}">
                                  <a16:creationId xmlns:a16="http://schemas.microsoft.com/office/drawing/2014/main" id="{73443D32-048D-7EC2-DC4F-6169433427E7}"/>
                                </a:ext>
                              </a:extLst>
                            </p:cNvPr>
                            <p:cNvSpPr/>
                            <p:nvPr/>
                          </p:nvSpPr>
                          <p:spPr>
                            <a:xfrm>
                              <a:off x="0" y="7620"/>
                              <a:ext cx="1402080" cy="502920"/>
                            </a:xfrm>
                            <a:prstGeom prst="rect">
                              <a:avLst/>
                            </a:prstGeom>
                            <a:ln>
                              <a:solidFill>
                                <a:srgbClr val="993366"/>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1270" indent="-6350" algn="ctr">
                                <a:lnSpc>
                                  <a:spcPct val="110000"/>
                                </a:lnSpc>
                                <a:spcAft>
                                  <a:spcPts val="1665"/>
                                </a:spcAft>
                              </a:pPr>
                              <a:r>
                                <a:rPr lang="en-IN" sz="1600" dirty="0">
                                  <a:solidFill>
                                    <a:schemeClr val="accent3">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rPr>
                                <a:t>Input from camera &amp; sensor</a:t>
                              </a:r>
                            </a:p>
                          </p:txBody>
                        </p:sp>
                        <p:sp>
                          <p:nvSpPr>
                            <p:cNvPr id="63" name="Rectangle 62">
                              <a:extLst>
                                <a:ext uri="{FF2B5EF4-FFF2-40B4-BE49-F238E27FC236}">
                                  <a16:creationId xmlns:a16="http://schemas.microsoft.com/office/drawing/2014/main" id="{6411F1F8-50C4-A2D1-1426-9BC57A93DC1A}"/>
                                </a:ext>
                              </a:extLst>
                            </p:cNvPr>
                            <p:cNvSpPr/>
                            <p:nvPr/>
                          </p:nvSpPr>
                          <p:spPr>
                            <a:xfrm>
                              <a:off x="1905000" y="0"/>
                              <a:ext cx="1402080" cy="502920"/>
                            </a:xfrm>
                            <a:prstGeom prst="rect">
                              <a:avLst/>
                            </a:prstGeom>
                            <a:ln>
                              <a:solidFill>
                                <a:srgbClr val="993366"/>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1270" indent="-6350" algn="r">
                                <a:lnSpc>
                                  <a:spcPct val="110000"/>
                                </a:lnSpc>
                                <a:spcAft>
                                  <a:spcPts val="1665"/>
                                </a:spcAft>
                              </a:pPr>
                              <a:r>
                                <a:rPr lang="en-IN" sz="1600" dirty="0">
                                  <a:solidFill>
                                    <a:schemeClr val="accent3">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rPr>
                                <a:t>Pre-processing</a:t>
                              </a:r>
                            </a:p>
                          </p:txBody>
                        </p:sp>
                      </p:grpSp>
                      <p:grpSp>
                        <p:nvGrpSpPr>
                          <p:cNvPr id="59" name="Group 58">
                            <a:extLst>
                              <a:ext uri="{FF2B5EF4-FFF2-40B4-BE49-F238E27FC236}">
                                <a16:creationId xmlns:a16="http://schemas.microsoft.com/office/drawing/2014/main" id="{07C33F85-AFBB-C6BD-EA57-D4A10CD16C03}"/>
                              </a:ext>
                            </a:extLst>
                          </p:cNvPr>
                          <p:cNvGrpSpPr/>
                          <p:nvPr/>
                        </p:nvGrpSpPr>
                        <p:grpSpPr>
                          <a:xfrm>
                            <a:off x="3322320" y="7620"/>
                            <a:ext cx="1927860" cy="502920"/>
                            <a:chOff x="0" y="0"/>
                            <a:chExt cx="1905000" cy="502920"/>
                          </a:xfrm>
                        </p:grpSpPr>
                        <p:sp>
                          <p:nvSpPr>
                            <p:cNvPr id="60" name="Rectangle 59">
                              <a:extLst>
                                <a:ext uri="{FF2B5EF4-FFF2-40B4-BE49-F238E27FC236}">
                                  <a16:creationId xmlns:a16="http://schemas.microsoft.com/office/drawing/2014/main" id="{09F3CD07-3C5E-968B-E42C-E23A57CF41CF}"/>
                                </a:ext>
                              </a:extLst>
                            </p:cNvPr>
                            <p:cNvSpPr/>
                            <p:nvPr/>
                          </p:nvSpPr>
                          <p:spPr>
                            <a:xfrm>
                              <a:off x="502920" y="0"/>
                              <a:ext cx="1402080" cy="502920"/>
                            </a:xfrm>
                            <a:prstGeom prst="rect">
                              <a:avLst/>
                            </a:prstGeom>
                            <a:solidFill>
                              <a:schemeClr val="bg1"/>
                            </a:solidFill>
                            <a:ln>
                              <a:solidFill>
                                <a:srgbClr val="99336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1270" indent="-6350" algn="ctr">
                                <a:lnSpc>
                                  <a:spcPct val="110000"/>
                                </a:lnSpc>
                                <a:spcAft>
                                  <a:spcPts val="1665"/>
                                </a:spcAft>
                              </a:pPr>
                              <a:r>
                                <a:rPr lang="en-IN" sz="1600" dirty="0">
                                  <a:solidFill>
                                    <a:schemeClr val="accent3">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rPr>
                                <a:t>Convolutional layer</a:t>
                              </a:r>
                            </a:p>
                          </p:txBody>
                        </p:sp>
                        <p:cxnSp>
                          <p:nvCxnSpPr>
                            <p:cNvPr id="61" name="Straight Arrow Connector 60">
                              <a:extLst>
                                <a:ext uri="{FF2B5EF4-FFF2-40B4-BE49-F238E27FC236}">
                                  <a16:creationId xmlns:a16="http://schemas.microsoft.com/office/drawing/2014/main" id="{907F5391-048A-A16C-738B-F08DA6DDB9F2}"/>
                                </a:ext>
                              </a:extLst>
                            </p:cNvPr>
                            <p:cNvCxnSpPr/>
                            <p:nvPr/>
                          </p:nvCxnSpPr>
                          <p:spPr>
                            <a:xfrm>
                              <a:off x="0" y="259080"/>
                              <a:ext cx="472440" cy="0"/>
                            </a:xfrm>
                            <a:prstGeom prst="straightConnector1">
                              <a:avLst/>
                            </a:prstGeom>
                            <a:ln>
                              <a:solidFill>
                                <a:srgbClr val="993366"/>
                              </a:solidFill>
                              <a:tailEnd type="triangle"/>
                            </a:ln>
                          </p:spPr>
                          <p:style>
                            <a:lnRef idx="1">
                              <a:schemeClr val="dk1"/>
                            </a:lnRef>
                            <a:fillRef idx="0">
                              <a:schemeClr val="dk1"/>
                            </a:fillRef>
                            <a:effectRef idx="0">
                              <a:schemeClr val="dk1"/>
                            </a:effectRef>
                            <a:fontRef idx="minor">
                              <a:schemeClr val="tx1"/>
                            </a:fontRef>
                          </p:style>
                        </p:cxnSp>
                      </p:grpSp>
                    </p:grpSp>
                  </p:grpSp>
                </p:grpSp>
                <p:cxnSp>
                  <p:nvCxnSpPr>
                    <p:cNvPr id="53" name="Straight Arrow Connector 52">
                      <a:extLst>
                        <a:ext uri="{FF2B5EF4-FFF2-40B4-BE49-F238E27FC236}">
                          <a16:creationId xmlns:a16="http://schemas.microsoft.com/office/drawing/2014/main" id="{0065A4AA-896D-5A4D-B353-C89B6593B914}"/>
                        </a:ext>
                      </a:extLst>
                    </p:cNvPr>
                    <p:cNvCxnSpPr/>
                    <p:nvPr/>
                  </p:nvCxnSpPr>
                  <p:spPr>
                    <a:xfrm flipH="1">
                      <a:off x="5280660" y="1748790"/>
                      <a:ext cx="457200" cy="15240"/>
                    </a:xfrm>
                    <a:prstGeom prst="straightConnector1">
                      <a:avLst/>
                    </a:prstGeom>
                    <a:ln>
                      <a:solidFill>
                        <a:srgbClr val="993366"/>
                      </a:solidFill>
                      <a:tailEnd type="triangle"/>
                    </a:ln>
                  </p:spPr>
                  <p:style>
                    <a:lnRef idx="1">
                      <a:schemeClr val="dk1"/>
                    </a:lnRef>
                    <a:fillRef idx="0">
                      <a:schemeClr val="dk1"/>
                    </a:fillRef>
                    <a:effectRef idx="0">
                      <a:schemeClr val="dk1"/>
                    </a:effectRef>
                    <a:fontRef idx="minor">
                      <a:schemeClr val="tx1"/>
                    </a:fontRef>
                  </p:style>
                </p:cxnSp>
              </p:grpSp>
              <p:grpSp>
                <p:nvGrpSpPr>
                  <p:cNvPr id="43" name="Group 42">
                    <a:extLst>
                      <a:ext uri="{FF2B5EF4-FFF2-40B4-BE49-F238E27FC236}">
                        <a16:creationId xmlns:a16="http://schemas.microsoft.com/office/drawing/2014/main" id="{B3814A0B-3AC0-D97D-84A1-ED51B3677B4F}"/>
                      </a:ext>
                    </a:extLst>
                  </p:cNvPr>
                  <p:cNvGrpSpPr/>
                  <p:nvPr/>
                </p:nvGrpSpPr>
                <p:grpSpPr>
                  <a:xfrm>
                    <a:off x="68580" y="1470660"/>
                    <a:ext cx="5227320" cy="510540"/>
                    <a:chOff x="0" y="0"/>
                    <a:chExt cx="5227320" cy="510540"/>
                  </a:xfrm>
                </p:grpSpPr>
                <p:grpSp>
                  <p:nvGrpSpPr>
                    <p:cNvPr id="44" name="Group 43">
                      <a:extLst>
                        <a:ext uri="{FF2B5EF4-FFF2-40B4-BE49-F238E27FC236}">
                          <a16:creationId xmlns:a16="http://schemas.microsoft.com/office/drawing/2014/main" id="{9D55F587-C169-3678-AA12-C804935911CE}"/>
                        </a:ext>
                      </a:extLst>
                    </p:cNvPr>
                    <p:cNvGrpSpPr/>
                    <p:nvPr/>
                  </p:nvGrpSpPr>
                  <p:grpSpPr>
                    <a:xfrm>
                      <a:off x="3284220" y="7620"/>
                      <a:ext cx="1943100" cy="502920"/>
                      <a:chOff x="0" y="0"/>
                      <a:chExt cx="1943100" cy="502920"/>
                    </a:xfrm>
                  </p:grpSpPr>
                  <p:sp>
                    <p:nvSpPr>
                      <p:cNvPr id="50" name="Rectangle 49">
                        <a:extLst>
                          <a:ext uri="{FF2B5EF4-FFF2-40B4-BE49-F238E27FC236}">
                            <a16:creationId xmlns:a16="http://schemas.microsoft.com/office/drawing/2014/main" id="{5B2D11A3-0911-1C4E-B34D-7F18CB5BE881}"/>
                          </a:ext>
                        </a:extLst>
                      </p:cNvPr>
                      <p:cNvSpPr/>
                      <p:nvPr/>
                    </p:nvSpPr>
                    <p:spPr>
                      <a:xfrm>
                        <a:off x="541020" y="0"/>
                        <a:ext cx="1402080" cy="502920"/>
                      </a:xfrm>
                      <a:prstGeom prst="rect">
                        <a:avLst/>
                      </a:prstGeom>
                      <a:solidFill>
                        <a:schemeClr val="bg1"/>
                      </a:solidFill>
                      <a:ln>
                        <a:solidFill>
                          <a:srgbClr val="99336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1270" indent="-6350" algn="ctr">
                          <a:lnSpc>
                            <a:spcPct val="110000"/>
                          </a:lnSpc>
                          <a:spcAft>
                            <a:spcPts val="1665"/>
                          </a:spcAft>
                        </a:pPr>
                        <a:r>
                          <a:rPr lang="en-IN" sz="1600" dirty="0">
                            <a:solidFill>
                              <a:schemeClr val="accent3">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rPr>
                          <a:t>Fully connected Layer</a:t>
                        </a:r>
                      </a:p>
                    </p:txBody>
                  </p:sp>
                  <p:cxnSp>
                    <p:nvCxnSpPr>
                      <p:cNvPr id="51" name="Straight Arrow Connector 50">
                        <a:extLst>
                          <a:ext uri="{FF2B5EF4-FFF2-40B4-BE49-F238E27FC236}">
                            <a16:creationId xmlns:a16="http://schemas.microsoft.com/office/drawing/2014/main" id="{AC019CEC-68DF-C07D-2AF9-4D20B33BD0F2}"/>
                          </a:ext>
                        </a:extLst>
                      </p:cNvPr>
                      <p:cNvCxnSpPr/>
                      <p:nvPr/>
                    </p:nvCxnSpPr>
                    <p:spPr>
                      <a:xfrm flipH="1">
                        <a:off x="0" y="262890"/>
                        <a:ext cx="548640" cy="11430"/>
                      </a:xfrm>
                      <a:prstGeom prst="straightConnector1">
                        <a:avLst/>
                      </a:prstGeom>
                      <a:ln>
                        <a:solidFill>
                          <a:srgbClr val="993366"/>
                        </a:solidFill>
                        <a:tailEnd type="triangle"/>
                      </a:ln>
                    </p:spPr>
                    <p:style>
                      <a:lnRef idx="1">
                        <a:schemeClr val="dk1"/>
                      </a:lnRef>
                      <a:fillRef idx="0">
                        <a:schemeClr val="dk1"/>
                      </a:fillRef>
                      <a:effectRef idx="0">
                        <a:schemeClr val="dk1"/>
                      </a:effectRef>
                      <a:fontRef idx="minor">
                        <a:schemeClr val="tx1"/>
                      </a:fontRef>
                    </p:style>
                  </p:cxnSp>
                </p:grpSp>
                <p:grpSp>
                  <p:nvGrpSpPr>
                    <p:cNvPr id="45" name="Group 44">
                      <a:extLst>
                        <a:ext uri="{FF2B5EF4-FFF2-40B4-BE49-F238E27FC236}">
                          <a16:creationId xmlns:a16="http://schemas.microsoft.com/office/drawing/2014/main" id="{3944B083-AF55-F271-FDBD-6E6173BB5F5F}"/>
                        </a:ext>
                      </a:extLst>
                    </p:cNvPr>
                    <p:cNvGrpSpPr/>
                    <p:nvPr/>
                  </p:nvGrpSpPr>
                  <p:grpSpPr>
                    <a:xfrm>
                      <a:off x="0" y="0"/>
                      <a:ext cx="3284220" cy="510540"/>
                      <a:chOff x="0" y="0"/>
                      <a:chExt cx="3284220" cy="510540"/>
                    </a:xfrm>
                  </p:grpSpPr>
                  <p:sp>
                    <p:nvSpPr>
                      <p:cNvPr id="46" name="Rectangle 45">
                        <a:extLst>
                          <a:ext uri="{FF2B5EF4-FFF2-40B4-BE49-F238E27FC236}">
                            <a16:creationId xmlns:a16="http://schemas.microsoft.com/office/drawing/2014/main" id="{78EF9678-E7F9-850C-9844-E2802D118F44}"/>
                          </a:ext>
                        </a:extLst>
                      </p:cNvPr>
                      <p:cNvSpPr/>
                      <p:nvPr/>
                    </p:nvSpPr>
                    <p:spPr>
                      <a:xfrm>
                        <a:off x="1882140" y="7620"/>
                        <a:ext cx="1402080" cy="502920"/>
                      </a:xfrm>
                      <a:prstGeom prst="rect">
                        <a:avLst/>
                      </a:prstGeom>
                      <a:solidFill>
                        <a:schemeClr val="bg1"/>
                      </a:solidFill>
                      <a:ln>
                        <a:solidFill>
                          <a:srgbClr val="99336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1270" indent="-6350" algn="ctr">
                          <a:lnSpc>
                            <a:spcPct val="110000"/>
                          </a:lnSpc>
                          <a:spcAft>
                            <a:spcPts val="1665"/>
                          </a:spcAft>
                        </a:pPr>
                        <a:r>
                          <a:rPr lang="en-IN" sz="1600" dirty="0">
                            <a:solidFill>
                              <a:schemeClr val="accent3">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rPr>
                          <a:t>Training and recognition</a:t>
                        </a:r>
                      </a:p>
                    </p:txBody>
                  </p:sp>
                  <p:grpSp>
                    <p:nvGrpSpPr>
                      <p:cNvPr id="47" name="Group 46">
                        <a:extLst>
                          <a:ext uri="{FF2B5EF4-FFF2-40B4-BE49-F238E27FC236}">
                            <a16:creationId xmlns:a16="http://schemas.microsoft.com/office/drawing/2014/main" id="{ED966B27-CAF8-9BD3-1876-2E391319EEAC}"/>
                          </a:ext>
                        </a:extLst>
                      </p:cNvPr>
                      <p:cNvGrpSpPr/>
                      <p:nvPr/>
                    </p:nvGrpSpPr>
                    <p:grpSpPr>
                      <a:xfrm>
                        <a:off x="0" y="0"/>
                        <a:ext cx="1889760" cy="502920"/>
                        <a:chOff x="0" y="0"/>
                        <a:chExt cx="1889760" cy="502920"/>
                      </a:xfrm>
                    </p:grpSpPr>
                    <p:sp>
                      <p:nvSpPr>
                        <p:cNvPr id="48" name="Rectangle 47">
                          <a:extLst>
                            <a:ext uri="{FF2B5EF4-FFF2-40B4-BE49-F238E27FC236}">
                              <a16:creationId xmlns:a16="http://schemas.microsoft.com/office/drawing/2014/main" id="{9AA92B5B-5558-B604-1B54-66EB8D06C9E1}"/>
                            </a:ext>
                          </a:extLst>
                        </p:cNvPr>
                        <p:cNvSpPr/>
                        <p:nvPr/>
                      </p:nvSpPr>
                      <p:spPr>
                        <a:xfrm>
                          <a:off x="0" y="0"/>
                          <a:ext cx="1402080" cy="502920"/>
                        </a:xfrm>
                        <a:prstGeom prst="rect">
                          <a:avLst/>
                        </a:prstGeom>
                        <a:solidFill>
                          <a:schemeClr val="bg1"/>
                        </a:solidFill>
                        <a:ln>
                          <a:solidFill>
                            <a:srgbClr val="99336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6350" marR="1270" indent="-6350" algn="ctr">
                            <a:lnSpc>
                              <a:spcPct val="110000"/>
                            </a:lnSpc>
                            <a:spcAft>
                              <a:spcPts val="1665"/>
                            </a:spcAft>
                          </a:pPr>
                          <a:r>
                            <a:rPr lang="en-IN" sz="1600" dirty="0">
                              <a:solidFill>
                                <a:schemeClr val="accent3">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rPr>
                            <a:t>Output</a:t>
                          </a:r>
                        </a:p>
                      </p:txBody>
                    </p:sp>
                    <p:cxnSp>
                      <p:nvCxnSpPr>
                        <p:cNvPr id="49" name="Straight Arrow Connector 48">
                          <a:extLst>
                            <a:ext uri="{FF2B5EF4-FFF2-40B4-BE49-F238E27FC236}">
                              <a16:creationId xmlns:a16="http://schemas.microsoft.com/office/drawing/2014/main" id="{97CA72B6-8402-651A-7DBB-1FD7B384F334}"/>
                            </a:ext>
                          </a:extLst>
                        </p:cNvPr>
                        <p:cNvCxnSpPr/>
                        <p:nvPr/>
                      </p:nvCxnSpPr>
                      <p:spPr>
                        <a:xfrm flipH="1">
                          <a:off x="1379220" y="281940"/>
                          <a:ext cx="510540" cy="0"/>
                        </a:xfrm>
                        <a:prstGeom prst="straightConnector1">
                          <a:avLst/>
                        </a:prstGeom>
                        <a:ln>
                          <a:solidFill>
                            <a:srgbClr val="993366"/>
                          </a:solidFill>
                          <a:tailEnd type="triangle"/>
                        </a:ln>
                      </p:spPr>
                      <p:style>
                        <a:lnRef idx="1">
                          <a:schemeClr val="dk1"/>
                        </a:lnRef>
                        <a:fillRef idx="0">
                          <a:schemeClr val="dk1"/>
                        </a:fillRef>
                        <a:effectRef idx="0">
                          <a:schemeClr val="dk1"/>
                        </a:effectRef>
                        <a:fontRef idx="minor">
                          <a:schemeClr val="tx1"/>
                        </a:fontRef>
                      </p:style>
                    </p:cxnSp>
                  </p:grpSp>
                </p:grpSp>
              </p:grpSp>
            </p:grpSp>
          </p:grpSp>
        </p:grpSp>
        <p:cxnSp>
          <p:nvCxnSpPr>
            <p:cNvPr id="37" name="Straight Arrow Connector 36">
              <a:extLst>
                <a:ext uri="{FF2B5EF4-FFF2-40B4-BE49-F238E27FC236}">
                  <a16:creationId xmlns:a16="http://schemas.microsoft.com/office/drawing/2014/main" id="{807F9175-9631-8D3E-D5E4-9869C8D4F92E}"/>
                </a:ext>
              </a:extLst>
            </p:cNvPr>
            <p:cNvCxnSpPr/>
            <p:nvPr/>
          </p:nvCxnSpPr>
          <p:spPr>
            <a:xfrm>
              <a:off x="6457950" y="510540"/>
              <a:ext cx="15240" cy="1021080"/>
            </a:xfrm>
            <a:prstGeom prst="straightConnector1">
              <a:avLst/>
            </a:prstGeom>
            <a:ln>
              <a:solidFill>
                <a:srgbClr val="993366"/>
              </a:solidFill>
              <a:tailEnd type="triangle"/>
            </a:ln>
          </p:spPr>
          <p:style>
            <a:lnRef idx="1">
              <a:schemeClr val="dk1"/>
            </a:lnRef>
            <a:fillRef idx="0">
              <a:schemeClr val="dk1"/>
            </a:fillRef>
            <a:effectRef idx="0">
              <a:schemeClr val="dk1"/>
            </a:effectRef>
            <a:fontRef idx="minor">
              <a:schemeClr val="tx1"/>
            </a:fontRef>
          </p:style>
        </p:cxnSp>
      </p:grpSp>
      <p:sp>
        <p:nvSpPr>
          <p:cNvPr id="64" name="Rectangle 63">
            <a:extLst>
              <a:ext uri="{FF2B5EF4-FFF2-40B4-BE49-F238E27FC236}">
                <a16:creationId xmlns:a16="http://schemas.microsoft.com/office/drawing/2014/main" id="{28250A74-946A-2B63-1A23-CC0E5A65BBA8}"/>
              </a:ext>
            </a:extLst>
          </p:cNvPr>
          <p:cNvSpPr/>
          <p:nvPr/>
        </p:nvSpPr>
        <p:spPr>
          <a:xfrm>
            <a:off x="745435" y="2077278"/>
            <a:ext cx="5774635" cy="4969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sz="1800" u="sng" dirty="0">
                <a:solidFill>
                  <a:schemeClr val="accent3">
                    <a:lumMod val="75000"/>
                  </a:schemeClr>
                </a:solidFill>
                <a:latin typeface="Times New Roman" panose="02020603050405020304" pitchFamily="18" charset="0"/>
                <a:cs typeface="Times New Roman" panose="02020603050405020304" pitchFamily="18" charset="0"/>
              </a:rPr>
              <a:t>ARCHITECTURE OF THE PROPOSED SYSTEM </a:t>
            </a:r>
            <a:endParaRPr lang="en-IN" sz="2000" b="1" u="sng" dirty="0">
              <a:solidFill>
                <a:schemeClr val="accent3">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06635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0F18B-9DC9-60A6-64C0-26B28927E475}"/>
              </a:ext>
            </a:extLst>
          </p:cNvPr>
          <p:cNvSpPr>
            <a:spLocks noGrp="1"/>
          </p:cNvSpPr>
          <p:nvPr>
            <p:ph type="title"/>
          </p:nvPr>
        </p:nvSpPr>
        <p:spPr/>
        <p:txBody>
          <a:bodyPr/>
          <a:lstStyle/>
          <a:p>
            <a:endParaRPr lang="en-IN"/>
          </a:p>
        </p:txBody>
      </p:sp>
      <p:sp>
        <p:nvSpPr>
          <p:cNvPr id="4" name="Date Placeholder 3">
            <a:extLst>
              <a:ext uri="{FF2B5EF4-FFF2-40B4-BE49-F238E27FC236}">
                <a16:creationId xmlns:a16="http://schemas.microsoft.com/office/drawing/2014/main" id="{E78A4B43-568D-8A5B-0D16-F22C2A155E1D}"/>
              </a:ext>
            </a:extLst>
          </p:cNvPr>
          <p:cNvSpPr>
            <a:spLocks noGrp="1"/>
          </p:cNvSpPr>
          <p:nvPr>
            <p:ph type="dt" sz="half" idx="10"/>
          </p:nvPr>
        </p:nvSpPr>
        <p:spPr>
          <a:xfrm>
            <a:off x="7904125" y="6443154"/>
            <a:ext cx="2844799" cy="365125"/>
          </a:xfrm>
        </p:spPr>
        <p:txBody>
          <a:bodyPr/>
          <a:lstStyle/>
          <a:p>
            <a:fld id="{D04DA9EB-AACC-4916-81AD-67705558098C}" type="datetime1">
              <a:rPr lang="en-IN" smtClean="0"/>
              <a:t>18-04-2023</a:t>
            </a:fld>
            <a:endParaRPr lang="en-IN" dirty="0"/>
          </a:p>
        </p:txBody>
      </p:sp>
      <p:sp>
        <p:nvSpPr>
          <p:cNvPr id="5" name="Slide Number Placeholder 4">
            <a:extLst>
              <a:ext uri="{FF2B5EF4-FFF2-40B4-BE49-F238E27FC236}">
                <a16:creationId xmlns:a16="http://schemas.microsoft.com/office/drawing/2014/main" id="{B9CE27AD-934A-7C11-BE85-7FEA9E490C40}"/>
              </a:ext>
            </a:extLst>
          </p:cNvPr>
          <p:cNvSpPr>
            <a:spLocks noGrp="1"/>
          </p:cNvSpPr>
          <p:nvPr>
            <p:ph type="sldNum" sz="quarter" idx="12"/>
          </p:nvPr>
        </p:nvSpPr>
        <p:spPr>
          <a:xfrm>
            <a:off x="10665727" y="6431212"/>
            <a:ext cx="1052508" cy="365125"/>
          </a:xfrm>
        </p:spPr>
        <p:txBody>
          <a:bodyPr/>
          <a:lstStyle/>
          <a:p>
            <a:fld id="{58A6AE4E-7462-441F-81DE-F0E86FD4D10E}" type="slidenum">
              <a:rPr lang="en-IN" smtClean="0"/>
              <a:t>14</a:t>
            </a:fld>
            <a:endParaRPr lang="en-IN"/>
          </a:p>
        </p:txBody>
      </p:sp>
      <p:pic>
        <p:nvPicPr>
          <p:cNvPr id="6" name="Picture 2">
            <a:extLst>
              <a:ext uri="{FF2B5EF4-FFF2-40B4-BE49-F238E27FC236}">
                <a16:creationId xmlns:a16="http://schemas.microsoft.com/office/drawing/2014/main" id="{56188108-77F9-FED5-D0A9-DE9ED7A23C0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02285" y="1828799"/>
            <a:ext cx="2048954" cy="490530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B2B1D28-DD68-11FD-8ED6-3F5B385DAB64}"/>
              </a:ext>
            </a:extLst>
          </p:cNvPr>
          <p:cNvSpPr txBox="1"/>
          <p:nvPr/>
        </p:nvSpPr>
        <p:spPr>
          <a:xfrm>
            <a:off x="2351239" y="1995130"/>
            <a:ext cx="5188226" cy="461665"/>
          </a:xfrm>
          <a:prstGeom prst="rect">
            <a:avLst/>
          </a:prstGeom>
          <a:noFill/>
        </p:spPr>
        <p:txBody>
          <a:bodyPr wrap="square" rtlCol="0">
            <a:spAutoFit/>
          </a:bodyPr>
          <a:lstStyle/>
          <a:p>
            <a:pPr algn="ctr"/>
            <a:r>
              <a:rPr lang="en-IN" sz="2400" u="sng" dirty="0">
                <a:solidFill>
                  <a:schemeClr val="accent3">
                    <a:lumMod val="75000"/>
                  </a:schemeClr>
                </a:solidFill>
                <a:latin typeface="Times New Roman" panose="02020603050405020304" pitchFamily="18" charset="0"/>
                <a:cs typeface="Times New Roman" panose="02020603050405020304" pitchFamily="18" charset="0"/>
              </a:rPr>
              <a:t>Convolutional Model Architecture:</a:t>
            </a:r>
          </a:p>
        </p:txBody>
      </p:sp>
      <p:sp>
        <p:nvSpPr>
          <p:cNvPr id="8" name="TextBox 7">
            <a:extLst>
              <a:ext uri="{FF2B5EF4-FFF2-40B4-BE49-F238E27FC236}">
                <a16:creationId xmlns:a16="http://schemas.microsoft.com/office/drawing/2014/main" id="{444B9370-6906-A62F-F776-66713CBF9777}"/>
              </a:ext>
            </a:extLst>
          </p:cNvPr>
          <p:cNvSpPr txBox="1"/>
          <p:nvPr/>
        </p:nvSpPr>
        <p:spPr>
          <a:xfrm>
            <a:off x="2351239" y="2456795"/>
            <a:ext cx="9366996" cy="4401205"/>
          </a:xfrm>
          <a:prstGeom prst="rect">
            <a:avLst/>
          </a:prstGeom>
          <a:noFill/>
        </p:spPr>
        <p:txBody>
          <a:bodyPr wrap="square" rtlCol="0">
            <a:spAutoFit/>
          </a:bodyPr>
          <a:lstStyle/>
          <a:p>
            <a:pPr marL="285750" indent="-285750">
              <a:buFont typeface="Wingdings" panose="05000000000000000000" pitchFamily="2" charset="2"/>
              <a:buChar char="§"/>
            </a:pPr>
            <a:r>
              <a:rPr lang="en-US" sz="2000" dirty="0">
                <a:solidFill>
                  <a:schemeClr val="accent1">
                    <a:lumMod val="90000"/>
                    <a:lumOff val="10000"/>
                  </a:schemeClr>
                </a:solidFill>
                <a:latin typeface="Times New Roman" panose="02020603050405020304" pitchFamily="18" charset="0"/>
                <a:cs typeface="Times New Roman" panose="02020603050405020304" pitchFamily="18" charset="0"/>
              </a:rPr>
              <a:t>The images are provided as an input to the model.</a:t>
            </a:r>
          </a:p>
          <a:p>
            <a:pPr marL="285750" indent="-285750">
              <a:buFont typeface="Wingdings" panose="05000000000000000000" pitchFamily="2" charset="2"/>
              <a:buChar char="§"/>
            </a:pPr>
            <a:r>
              <a:rPr lang="en-US" sz="2000" dirty="0">
                <a:solidFill>
                  <a:schemeClr val="accent1">
                    <a:lumMod val="90000"/>
                    <a:lumOff val="10000"/>
                  </a:schemeClr>
                </a:solidFill>
                <a:latin typeface="Times New Roman" panose="02020603050405020304" pitchFamily="18" charset="0"/>
                <a:cs typeface="Times New Roman" panose="02020603050405020304" pitchFamily="18" charset="0"/>
              </a:rPr>
              <a:t>Using OpenCV the images are fed to the model. </a:t>
            </a:r>
          </a:p>
          <a:p>
            <a:pPr marL="285750" indent="-285750">
              <a:buFont typeface="Wingdings" panose="05000000000000000000" pitchFamily="2" charset="2"/>
              <a:buChar char="§"/>
            </a:pPr>
            <a:r>
              <a:rPr lang="en-US" sz="2000" dirty="0">
                <a:solidFill>
                  <a:schemeClr val="accent1">
                    <a:lumMod val="90000"/>
                    <a:lumOff val="10000"/>
                  </a:schemeClr>
                </a:solidFill>
                <a:latin typeface="Times New Roman" panose="02020603050405020304" pitchFamily="18" charset="0"/>
                <a:cs typeface="Times New Roman" panose="02020603050405020304" pitchFamily="18" charset="0"/>
              </a:rPr>
              <a:t>The First layer of the model is a convolution layer consists of 32 filters of size/dimension 3x3, followed by a dropout layer of 20%, the dropout will avoid the overfitting of the model.</a:t>
            </a:r>
          </a:p>
          <a:p>
            <a:pPr marL="285750" indent="-285750">
              <a:buFont typeface="Wingdings" panose="05000000000000000000" pitchFamily="2" charset="2"/>
              <a:buChar char="§"/>
            </a:pPr>
            <a:r>
              <a:rPr lang="en-US" sz="2000" dirty="0">
                <a:solidFill>
                  <a:schemeClr val="accent1">
                    <a:lumMod val="90000"/>
                    <a:lumOff val="10000"/>
                  </a:schemeClr>
                </a:solidFill>
                <a:latin typeface="Times New Roman" panose="02020603050405020304" pitchFamily="18" charset="0"/>
                <a:cs typeface="Times New Roman" panose="02020603050405020304" pitchFamily="18" charset="0"/>
              </a:rPr>
              <a:t>Then another convolution layer of 64 filters with 3x3 dimension. </a:t>
            </a:r>
          </a:p>
          <a:p>
            <a:pPr marL="285750" indent="-285750">
              <a:buFont typeface="Wingdings" panose="05000000000000000000" pitchFamily="2" charset="2"/>
              <a:buChar char="§"/>
            </a:pPr>
            <a:r>
              <a:rPr lang="en-US" sz="2000" dirty="0">
                <a:solidFill>
                  <a:schemeClr val="accent1">
                    <a:lumMod val="90000"/>
                    <a:lumOff val="10000"/>
                  </a:schemeClr>
                </a:solidFill>
                <a:latin typeface="Times New Roman" panose="02020603050405020304" pitchFamily="18" charset="0"/>
                <a:cs typeface="Times New Roman" panose="02020603050405020304" pitchFamily="18" charset="0"/>
              </a:rPr>
              <a:t>A Max pooling of 2x2 is applied, as it reduces the dimensionality and allows assumptions to be made about features contained in the sub-regions binned. </a:t>
            </a:r>
          </a:p>
          <a:p>
            <a:pPr marL="285750" indent="-285750">
              <a:buFont typeface="Wingdings" panose="05000000000000000000" pitchFamily="2" charset="2"/>
              <a:buChar char="§"/>
            </a:pPr>
            <a:r>
              <a:rPr lang="en-US" sz="2000" dirty="0">
                <a:solidFill>
                  <a:schemeClr val="accent1">
                    <a:lumMod val="90000"/>
                    <a:lumOff val="10000"/>
                  </a:schemeClr>
                </a:solidFill>
                <a:latin typeface="Times New Roman" panose="02020603050405020304" pitchFamily="18" charset="0"/>
                <a:cs typeface="Times New Roman" panose="02020603050405020304" pitchFamily="18" charset="0"/>
              </a:rPr>
              <a:t>After max pooling, a dropout of 20% is applied followed by a flattening layer which will convert a 3D image to a 1d array. </a:t>
            </a:r>
          </a:p>
          <a:p>
            <a:pPr marL="285750" indent="-285750">
              <a:buFont typeface="Wingdings" panose="05000000000000000000" pitchFamily="2" charset="2"/>
              <a:buChar char="§"/>
            </a:pPr>
            <a:r>
              <a:rPr lang="en-US" sz="2000" dirty="0">
                <a:solidFill>
                  <a:schemeClr val="accent1">
                    <a:lumMod val="90000"/>
                    <a:lumOff val="10000"/>
                  </a:schemeClr>
                </a:solidFill>
                <a:latin typeface="Times New Roman" panose="02020603050405020304" pitchFamily="18" charset="0"/>
                <a:cs typeface="Times New Roman" panose="02020603050405020304" pitchFamily="18" charset="0"/>
              </a:rPr>
              <a:t>The dense layer of 128 neurons with a </a:t>
            </a:r>
            <a:r>
              <a:rPr lang="en-US" sz="2000" dirty="0" err="1">
                <a:solidFill>
                  <a:schemeClr val="accent1">
                    <a:lumMod val="90000"/>
                    <a:lumOff val="10000"/>
                  </a:schemeClr>
                </a:solidFill>
                <a:latin typeface="Times New Roman" panose="02020603050405020304" pitchFamily="18" charset="0"/>
                <a:cs typeface="Times New Roman" panose="02020603050405020304" pitchFamily="18" charset="0"/>
              </a:rPr>
              <a:t>ReLu</a:t>
            </a:r>
            <a:r>
              <a:rPr lang="en-US" sz="2000" dirty="0">
                <a:solidFill>
                  <a:schemeClr val="accent1">
                    <a:lumMod val="90000"/>
                    <a:lumOff val="10000"/>
                  </a:schemeClr>
                </a:solidFill>
                <a:latin typeface="Times New Roman" panose="02020603050405020304" pitchFamily="18" charset="0"/>
                <a:cs typeface="Times New Roman" panose="02020603050405020304" pitchFamily="18" charset="0"/>
              </a:rPr>
              <a:t> activation is applied. </a:t>
            </a:r>
          </a:p>
          <a:p>
            <a:pPr marL="285750" indent="-285750">
              <a:buFont typeface="Wingdings" panose="05000000000000000000" pitchFamily="2" charset="2"/>
              <a:buChar char="§"/>
            </a:pPr>
            <a:r>
              <a:rPr lang="en-US" sz="2000" dirty="0">
                <a:solidFill>
                  <a:schemeClr val="accent1">
                    <a:lumMod val="90000"/>
                    <a:lumOff val="10000"/>
                  </a:schemeClr>
                </a:solidFill>
                <a:latin typeface="Times New Roman" panose="02020603050405020304" pitchFamily="18" charset="0"/>
                <a:cs typeface="Times New Roman" panose="02020603050405020304" pitchFamily="18" charset="0"/>
              </a:rPr>
              <a:t>Finally, the output (dense) layer consists of 4 outputs with </a:t>
            </a:r>
            <a:r>
              <a:rPr lang="en-US" sz="2000" dirty="0" err="1">
                <a:solidFill>
                  <a:schemeClr val="accent1">
                    <a:lumMod val="90000"/>
                    <a:lumOff val="10000"/>
                  </a:schemeClr>
                </a:solidFill>
                <a:latin typeface="Times New Roman" panose="02020603050405020304" pitchFamily="18" charset="0"/>
                <a:cs typeface="Times New Roman" panose="02020603050405020304" pitchFamily="18" charset="0"/>
              </a:rPr>
              <a:t>Softmax</a:t>
            </a:r>
            <a:r>
              <a:rPr lang="en-US" sz="2000" dirty="0">
                <a:solidFill>
                  <a:schemeClr val="accent1">
                    <a:lumMod val="90000"/>
                    <a:lumOff val="10000"/>
                  </a:schemeClr>
                </a:solidFill>
                <a:latin typeface="Times New Roman" panose="02020603050405020304" pitchFamily="18" charset="0"/>
                <a:cs typeface="Times New Roman" panose="02020603050405020304" pitchFamily="18" charset="0"/>
              </a:rPr>
              <a:t> activation. We are estimating the losses using categorical cross-entropy and we used Adam optimizer of the model since it is the best optimizer that provides reliable results</a:t>
            </a:r>
            <a:endParaRPr lang="en-IN" sz="2000" dirty="0">
              <a:solidFill>
                <a:schemeClr val="accent1">
                  <a:lumMod val="90000"/>
                  <a:lumOff val="1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75774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A97CA5D-BCDD-4F61-B77F-34068368B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Electronic circuit board">
            <a:extLst>
              <a:ext uri="{FF2B5EF4-FFF2-40B4-BE49-F238E27FC236}">
                <a16:creationId xmlns:a16="http://schemas.microsoft.com/office/drawing/2014/main" id="{7AD5AF3F-9142-E432-DFE5-73D6100C71B6}"/>
              </a:ext>
            </a:extLst>
          </p:cNvPr>
          <p:cNvPicPr>
            <a:picLocks noChangeAspect="1"/>
          </p:cNvPicPr>
          <p:nvPr/>
        </p:nvPicPr>
        <p:blipFill rotWithShape="1">
          <a:blip r:embed="rId3">
            <a:duotone>
              <a:schemeClr val="bg2">
                <a:shade val="45000"/>
                <a:satMod val="135000"/>
              </a:schemeClr>
              <a:prstClr val="white"/>
            </a:duotone>
            <a:alphaModFix amt="35000"/>
          </a:blip>
          <a:srcRect t="15730"/>
          <a:stretch/>
        </p:blipFill>
        <p:spPr>
          <a:xfrm>
            <a:off x="15009" y="10"/>
            <a:ext cx="12191980" cy="6857990"/>
          </a:xfrm>
          <a:prstGeom prst="rect">
            <a:avLst/>
          </a:prstGeom>
        </p:spPr>
      </p:pic>
      <p:sp>
        <p:nvSpPr>
          <p:cNvPr id="15" name="Rectangle 14">
            <a:extLst>
              <a:ext uri="{FF2B5EF4-FFF2-40B4-BE49-F238E27FC236}">
                <a16:creationId xmlns:a16="http://schemas.microsoft.com/office/drawing/2014/main" id="{BB80117C-7F39-43C5-86D0-1B3E99AB5E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19B3F23-DE77-FC1B-2D17-0D9FA3D37985}"/>
              </a:ext>
            </a:extLst>
          </p:cNvPr>
          <p:cNvSpPr>
            <a:spLocks noGrp="1"/>
          </p:cNvSpPr>
          <p:nvPr>
            <p:ph type="title"/>
          </p:nvPr>
        </p:nvSpPr>
        <p:spPr>
          <a:xfrm>
            <a:off x="581192" y="702156"/>
            <a:ext cx="11029616" cy="1013800"/>
          </a:xfrm>
        </p:spPr>
        <p:txBody>
          <a:bodyPr>
            <a:normAutofit/>
          </a:bodyPr>
          <a:lstStyle/>
          <a:p>
            <a:r>
              <a:rPr lang="en-IN" b="1">
                <a:solidFill>
                  <a:srgbClr val="FFFFFF"/>
                </a:solidFill>
                <a:latin typeface="Times New Roman" panose="02020603050405020304" pitchFamily="18" charset="0"/>
                <a:cs typeface="Times New Roman" panose="02020603050405020304" pitchFamily="18" charset="0"/>
              </a:rPr>
              <a:t>Materials And Methods</a:t>
            </a:r>
          </a:p>
        </p:txBody>
      </p:sp>
      <p:grpSp>
        <p:nvGrpSpPr>
          <p:cNvPr id="17" name="Group 16">
            <a:extLst>
              <a:ext uri="{FF2B5EF4-FFF2-40B4-BE49-F238E27FC236}">
                <a16:creationId xmlns:a16="http://schemas.microsoft.com/office/drawing/2014/main" id="{22A9BB93-2DF4-4EFD-94C3-A0CC895CDE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50B3C702-83B2-4274-BF5A-C42475E28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5B7BEE93-7680-4E07-8B35-53D4D53F29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5626784A-218C-4257-AC79-DD5BC6EF9A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3" name="Content Placeholder 2">
            <a:extLst>
              <a:ext uri="{FF2B5EF4-FFF2-40B4-BE49-F238E27FC236}">
                <a16:creationId xmlns:a16="http://schemas.microsoft.com/office/drawing/2014/main" id="{DF7E20F1-8FC5-662C-F417-74A6931A3784}"/>
              </a:ext>
            </a:extLst>
          </p:cNvPr>
          <p:cNvSpPr>
            <a:spLocks noGrp="1"/>
          </p:cNvSpPr>
          <p:nvPr>
            <p:ph idx="1"/>
          </p:nvPr>
        </p:nvSpPr>
        <p:spPr>
          <a:xfrm>
            <a:off x="581192" y="2180496"/>
            <a:ext cx="11029615" cy="3678303"/>
          </a:xfrm>
        </p:spPr>
        <p:txBody>
          <a:bodyPr>
            <a:normAutofit/>
          </a:bodyPr>
          <a:lstStyle/>
          <a:p>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t>
            </a:r>
            <a:r>
              <a:rPr lang="en-IN" b="1" u="sng" dirty="0">
                <a:latin typeface="Times New Roman" panose="02020603050405020304" pitchFamily="18" charset="0"/>
                <a:cs typeface="Times New Roman" panose="02020603050405020304" pitchFamily="18" charset="0"/>
              </a:rPr>
              <a:t>DATASET</a:t>
            </a:r>
          </a:p>
          <a:p>
            <a:r>
              <a:rPr lang="en-US" dirty="0">
                <a:latin typeface="Times New Roman" panose="02020603050405020304" pitchFamily="18" charset="0"/>
                <a:cs typeface="Times New Roman" panose="02020603050405020304" pitchFamily="18" charset="0"/>
              </a:rPr>
              <a:t>For Building a Neural network model we need lots of data. </a:t>
            </a:r>
          </a:p>
          <a:p>
            <a:r>
              <a:rPr lang="en-US" dirty="0">
                <a:latin typeface="Times New Roman" panose="02020603050405020304" pitchFamily="18" charset="0"/>
                <a:cs typeface="Times New Roman" panose="02020603050405020304" pitchFamily="18" charset="0"/>
              </a:rPr>
              <a:t>The data will be collecting during the training process. </a:t>
            </a:r>
          </a:p>
          <a:p>
            <a:r>
              <a:rPr lang="en-US" dirty="0">
                <a:latin typeface="Times New Roman" panose="02020603050405020304" pitchFamily="18" charset="0"/>
                <a:cs typeface="Times New Roman" panose="02020603050405020304" pitchFamily="18" charset="0"/>
              </a:rPr>
              <a:t>Initially, the car needs to be controlled wirelessly. </a:t>
            </a:r>
          </a:p>
          <a:p>
            <a:r>
              <a:rPr lang="en-US" dirty="0">
                <a:latin typeface="Times New Roman" panose="02020603050405020304" pitchFamily="18" charset="0"/>
                <a:cs typeface="Times New Roman" panose="02020603050405020304" pitchFamily="18" charset="0"/>
              </a:rPr>
              <a:t>To do that we will use  VNC viewer which will enable us to control Raspberry Pi wirelessly through Wi-fi in devices such as laptop and smartphones.</a:t>
            </a:r>
          </a:p>
          <a:p>
            <a:r>
              <a:rPr lang="en-US" dirty="0">
                <a:latin typeface="Times New Roman" panose="02020603050405020304" pitchFamily="18" charset="0"/>
                <a:cs typeface="Times New Roman" panose="02020603050405020304" pitchFamily="18" charset="0"/>
              </a:rPr>
              <a:t> Next is to build a track so that we can train the car. As we run the car on the track it will collect the image data through the raspberry pi camera and the input command (forward, stop, right, left). This data will be used to train the neural network model.</a:t>
            </a:r>
            <a:endParaRPr lang="en-IN"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F7C1AE9D-A025-55D1-CFF8-060868C54532}"/>
              </a:ext>
            </a:extLst>
          </p:cNvPr>
          <p:cNvSpPr>
            <a:spLocks noGrp="1"/>
          </p:cNvSpPr>
          <p:nvPr>
            <p:ph type="sldNum" sz="quarter" idx="12"/>
          </p:nvPr>
        </p:nvSpPr>
        <p:spPr>
          <a:xfrm>
            <a:off x="10558300" y="5956137"/>
            <a:ext cx="1052508" cy="365125"/>
          </a:xfrm>
        </p:spPr>
        <p:txBody>
          <a:bodyPr>
            <a:normAutofit lnSpcReduction="10000"/>
          </a:bodyPr>
          <a:lstStyle/>
          <a:p>
            <a:pPr>
              <a:spcAft>
                <a:spcPts val="600"/>
              </a:spcAft>
            </a:pPr>
            <a:fld id="{58A6AE4E-7462-441F-81DE-F0E86FD4D10E}" type="slidenum">
              <a:rPr lang="en-IN" sz="1800" smtClean="0"/>
              <a:pPr>
                <a:spcAft>
                  <a:spcPts val="600"/>
                </a:spcAft>
              </a:pPr>
              <a:t>15</a:t>
            </a:fld>
            <a:endParaRPr lang="en-IN" dirty="0"/>
          </a:p>
        </p:txBody>
      </p:sp>
      <p:sp>
        <p:nvSpPr>
          <p:cNvPr id="4" name="Date Placeholder 3">
            <a:extLst>
              <a:ext uri="{FF2B5EF4-FFF2-40B4-BE49-F238E27FC236}">
                <a16:creationId xmlns:a16="http://schemas.microsoft.com/office/drawing/2014/main" id="{880ED7EB-052A-D0A5-CF1C-0405151C04CD}"/>
              </a:ext>
            </a:extLst>
          </p:cNvPr>
          <p:cNvSpPr>
            <a:spLocks noGrp="1"/>
          </p:cNvSpPr>
          <p:nvPr>
            <p:ph type="dt" sz="half" idx="10"/>
          </p:nvPr>
        </p:nvSpPr>
        <p:spPr/>
        <p:txBody>
          <a:bodyPr/>
          <a:lstStyle/>
          <a:p>
            <a:fld id="{7C5F5105-FA5B-4F51-9C1F-97633DC66111}" type="datetime1">
              <a:rPr lang="en-IN" smtClean="0"/>
              <a:t>18-04-2023</a:t>
            </a:fld>
            <a:endParaRPr lang="en-IN" dirty="0"/>
          </a:p>
        </p:txBody>
      </p:sp>
    </p:spTree>
    <p:extLst>
      <p:ext uri="{BB962C8B-B14F-4D97-AF65-F5344CB8AC3E}">
        <p14:creationId xmlns:p14="http://schemas.microsoft.com/office/powerpoint/2010/main" val="3952824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Rectangle 9">
            <a:extLst>
              <a:ext uri="{FF2B5EF4-FFF2-40B4-BE49-F238E27FC236}">
                <a16:creationId xmlns:a16="http://schemas.microsoft.com/office/drawing/2014/main" id="{D70130DC-F780-43D2-B26A-92EACD789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7676E0E-5B44-4166-8EDD-CFDBAC622C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201"/>
            <a:ext cx="11298933"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1" name="Content Placeholder 2">
            <a:extLst>
              <a:ext uri="{FF2B5EF4-FFF2-40B4-BE49-F238E27FC236}">
                <a16:creationId xmlns:a16="http://schemas.microsoft.com/office/drawing/2014/main" id="{D971E761-E1CF-A621-8B06-70E5CB10E3E7}"/>
              </a:ext>
            </a:extLst>
          </p:cNvPr>
          <p:cNvSpPr>
            <a:spLocks noGrp="1"/>
          </p:cNvSpPr>
          <p:nvPr>
            <p:ph idx="1"/>
          </p:nvPr>
        </p:nvSpPr>
        <p:spPr>
          <a:xfrm>
            <a:off x="581192" y="641653"/>
            <a:ext cx="11029615" cy="6216347"/>
          </a:xfrm>
        </p:spPr>
        <p:txBody>
          <a:bodyPr>
            <a:normAutofit/>
          </a:bodyPr>
          <a:lstStyle/>
          <a:p>
            <a:pPr>
              <a:lnSpc>
                <a:spcPct val="90000"/>
              </a:lnSpc>
            </a:pPr>
            <a:r>
              <a:rPr lang="en-US" sz="2000" b="0" i="0" dirty="0">
                <a:solidFill>
                  <a:schemeClr val="accent2">
                    <a:lumMod val="50000"/>
                  </a:schemeClr>
                </a:solidFill>
                <a:effectLst/>
                <a:latin typeface="Times New Roman" panose="02020603050405020304" pitchFamily="18" charset="0"/>
                <a:cs typeface="Times New Roman" panose="02020603050405020304" pitchFamily="18" charset="0"/>
              </a:rPr>
              <a:t>Datasets drive vision progress, yet existing driving datasets are limited in terms of visual content, scene variation, the richness of annotations, and the geographic distribution and supported tasks to study multitask learning for autonomous driving. </a:t>
            </a:r>
          </a:p>
          <a:p>
            <a:pPr>
              <a:lnSpc>
                <a:spcPct val="90000"/>
              </a:lnSpc>
            </a:pPr>
            <a:r>
              <a:rPr lang="en-US" sz="2000" b="0" i="0" dirty="0">
                <a:solidFill>
                  <a:schemeClr val="accent2">
                    <a:lumMod val="50000"/>
                  </a:schemeClr>
                </a:solidFill>
                <a:effectLst/>
                <a:latin typeface="Times New Roman" panose="02020603050405020304" pitchFamily="18" charset="0"/>
                <a:cs typeface="Times New Roman" panose="02020603050405020304" pitchFamily="18" charset="0"/>
              </a:rPr>
              <a:t>In 2018 Yu et al. released BDD100K, the largest driving dataset with 100K videos, images  and 10 tasks to evaluate the progress of image recognition algorithms on autonomous driving. </a:t>
            </a:r>
          </a:p>
          <a:p>
            <a:pPr>
              <a:lnSpc>
                <a:spcPct val="90000"/>
              </a:lnSpc>
            </a:pPr>
            <a:r>
              <a:rPr lang="en-US" sz="2000" b="0" i="0" dirty="0">
                <a:solidFill>
                  <a:schemeClr val="accent2">
                    <a:lumMod val="50000"/>
                  </a:schemeClr>
                </a:solidFill>
                <a:effectLst/>
                <a:latin typeface="Times New Roman" panose="02020603050405020304" pitchFamily="18" charset="0"/>
                <a:cs typeface="Times New Roman" panose="02020603050405020304" pitchFamily="18" charset="0"/>
              </a:rPr>
              <a:t>The dataset possesses geographic, environmental, and weather diversity, which is useful for training models that are less likely to be surprised by new conditions. </a:t>
            </a:r>
          </a:p>
          <a:p>
            <a:pPr>
              <a:lnSpc>
                <a:spcPct val="90000"/>
              </a:lnSpc>
            </a:pPr>
            <a:r>
              <a:rPr lang="en-US" sz="2000" b="0" i="0" dirty="0">
                <a:solidFill>
                  <a:schemeClr val="accent2">
                    <a:lumMod val="50000"/>
                  </a:schemeClr>
                </a:solidFill>
                <a:effectLst/>
                <a:latin typeface="Times New Roman" panose="02020603050405020304" pitchFamily="18" charset="0"/>
                <a:cs typeface="Times New Roman" panose="02020603050405020304" pitchFamily="18" charset="0"/>
              </a:rPr>
              <a:t>Provided are bounding box annotations of 13 categories for each of the reference frames of 100K videos and 2D bounding boxes annotated on 100.000 images for "other vehicle", "pedestrian", "traffic light", "traffic sign", "truck", "train", "other person", "bus", "car", "rider", "motorcycle", "bicycle", "trailer".</a:t>
            </a:r>
          </a:p>
          <a:p>
            <a:pPr>
              <a:lnSpc>
                <a:spcPct val="90000"/>
              </a:lnSpc>
            </a:pPr>
            <a:r>
              <a:rPr lang="en-US" sz="2000" b="0" i="0" dirty="0">
                <a:solidFill>
                  <a:schemeClr val="accent2">
                    <a:lumMod val="50000"/>
                  </a:schemeClr>
                </a:solidFill>
                <a:effectLst/>
                <a:latin typeface="Times New Roman" panose="02020603050405020304" pitchFamily="18" charset="0"/>
                <a:cs typeface="Times New Roman" panose="02020603050405020304" pitchFamily="18" charset="0"/>
              </a:rPr>
              <a:t>The goal of our project is to detect and avoid obstacles in a video in real-time. We are using the Berkeley DeepDrive dataset to train the model.</a:t>
            </a:r>
          </a:p>
          <a:p>
            <a:pPr>
              <a:lnSpc>
                <a:spcPct val="90000"/>
              </a:lnSpc>
            </a:pPr>
            <a:endParaRPr lang="en-IN" sz="1900"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5373DB5B-A91F-9754-9E94-100B536C318A}"/>
              </a:ext>
            </a:extLst>
          </p:cNvPr>
          <p:cNvSpPr>
            <a:spLocks noGrp="1"/>
          </p:cNvSpPr>
          <p:nvPr>
            <p:ph type="dt" sz="half" idx="10"/>
          </p:nvPr>
        </p:nvSpPr>
        <p:spPr>
          <a:xfrm>
            <a:off x="7605951" y="5956137"/>
            <a:ext cx="2844799" cy="365125"/>
          </a:xfrm>
        </p:spPr>
        <p:txBody>
          <a:bodyPr>
            <a:normAutofit/>
          </a:bodyPr>
          <a:lstStyle/>
          <a:p>
            <a:pPr>
              <a:spcAft>
                <a:spcPts val="600"/>
              </a:spcAft>
            </a:pPr>
            <a:fld id="{D04DA9EB-AACC-4916-81AD-67705558098C}" type="datetime1">
              <a:rPr lang="en-IN" smtClean="0"/>
              <a:pPr>
                <a:spcAft>
                  <a:spcPts val="600"/>
                </a:spcAft>
              </a:pPr>
              <a:t>18-04-2023</a:t>
            </a:fld>
            <a:endParaRPr lang="en-IN"/>
          </a:p>
        </p:txBody>
      </p:sp>
      <p:sp>
        <p:nvSpPr>
          <p:cNvPr id="5" name="Slide Number Placeholder 4">
            <a:extLst>
              <a:ext uri="{FF2B5EF4-FFF2-40B4-BE49-F238E27FC236}">
                <a16:creationId xmlns:a16="http://schemas.microsoft.com/office/drawing/2014/main" id="{F973EB38-084B-2219-6423-0330587F9ED4}"/>
              </a:ext>
            </a:extLst>
          </p:cNvPr>
          <p:cNvSpPr>
            <a:spLocks noGrp="1"/>
          </p:cNvSpPr>
          <p:nvPr>
            <p:ph type="sldNum" sz="quarter" idx="12"/>
          </p:nvPr>
        </p:nvSpPr>
        <p:spPr>
          <a:xfrm>
            <a:off x="10558300" y="5956137"/>
            <a:ext cx="1052508" cy="365125"/>
          </a:xfrm>
        </p:spPr>
        <p:txBody>
          <a:bodyPr>
            <a:normAutofit/>
          </a:bodyPr>
          <a:lstStyle/>
          <a:p>
            <a:pPr>
              <a:spcAft>
                <a:spcPts val="600"/>
              </a:spcAft>
            </a:pPr>
            <a:fld id="{58A6AE4E-7462-441F-81DE-F0E86FD4D10E}" type="slidenum">
              <a:rPr lang="en-IN" smtClean="0"/>
              <a:pPr>
                <a:spcAft>
                  <a:spcPts val="600"/>
                </a:spcAft>
              </a:pPr>
              <a:t>16</a:t>
            </a:fld>
            <a:endParaRPr lang="en-IN"/>
          </a:p>
        </p:txBody>
      </p:sp>
    </p:spTree>
    <p:extLst>
      <p:ext uri="{BB962C8B-B14F-4D97-AF65-F5344CB8AC3E}">
        <p14:creationId xmlns:p14="http://schemas.microsoft.com/office/powerpoint/2010/main" val="10720413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9" name="Rectangle 88">
            <a:extLst>
              <a:ext uri="{FF2B5EF4-FFF2-40B4-BE49-F238E27FC236}">
                <a16:creationId xmlns:a16="http://schemas.microsoft.com/office/drawing/2014/main" id="{0DBD4729-DBDF-40A6-9BA4-E4C97EF6D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1" name="Rectangle 90">
            <a:extLst>
              <a:ext uri="{FF2B5EF4-FFF2-40B4-BE49-F238E27FC236}">
                <a16:creationId xmlns:a16="http://schemas.microsoft.com/office/drawing/2014/main" id="{55125130-F4AB-465E-8AE2-E583FCAAB2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93" name="Rectangle 92">
            <a:extLst>
              <a:ext uri="{FF2B5EF4-FFF2-40B4-BE49-F238E27FC236}">
                <a16:creationId xmlns:a16="http://schemas.microsoft.com/office/drawing/2014/main" id="{E0BA65A2-0302-4468-ADA7-9EC3F9593F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useBgFill="1">
        <p:nvSpPr>
          <p:cNvPr id="95" name="Rectangle 94">
            <a:extLst>
              <a:ext uri="{FF2B5EF4-FFF2-40B4-BE49-F238E27FC236}">
                <a16:creationId xmlns:a16="http://schemas.microsoft.com/office/drawing/2014/main" id="{2F8F80BB-E8B6-43B3-9462-B4D497D280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97" name="Rectangle 96">
            <a:extLst>
              <a:ext uri="{FF2B5EF4-FFF2-40B4-BE49-F238E27FC236}">
                <a16:creationId xmlns:a16="http://schemas.microsoft.com/office/drawing/2014/main" id="{942C8AD6-8796-482B-ACC1-6D686B08E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201"/>
            <a:ext cx="1240822" cy="585973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9" name="Rectangle 98">
            <a:extLst>
              <a:ext uri="{FF2B5EF4-FFF2-40B4-BE49-F238E27FC236}">
                <a16:creationId xmlns:a16="http://schemas.microsoft.com/office/drawing/2014/main" id="{B6B3BF72-6DFA-42DA-A667-9E3A1BCFF7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75059" y="457202"/>
            <a:ext cx="9970407" cy="5856457"/>
          </a:xfrm>
          <a:prstGeom prst="rect">
            <a:avLst/>
          </a:prstGeom>
          <a:noFill/>
          <a:ln w="952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45576" y="1108102"/>
            <a:ext cx="2634762" cy="6758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8" name="Rectangle 67">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9547" y="1105571"/>
            <a:ext cx="2634762" cy="70117"/>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70" name="Rectangle 69">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5775" y="1108102"/>
            <a:ext cx="2634762" cy="6505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72" name="Rectangle 71">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45576" y="2978219"/>
            <a:ext cx="8013073" cy="235123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74" name="Rectangle 73">
            <a:extLst>
              <a:ext uri="{FF2B5EF4-FFF2-40B4-BE49-F238E27FC236}">
                <a16:creationId xmlns:a16="http://schemas.microsoft.com/office/drawing/2014/main" id="{F9CD4BEB-C391-4F7E-9838-95411A832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27885" y="1297848"/>
            <a:ext cx="8674114" cy="43641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 name="Content Placeholder 60">
            <a:extLst>
              <a:ext uri="{FF2B5EF4-FFF2-40B4-BE49-F238E27FC236}">
                <a16:creationId xmlns:a16="http://schemas.microsoft.com/office/drawing/2014/main" id="{62807CFC-DB39-F0F9-3377-BD95AE7215D6}"/>
              </a:ext>
            </a:extLst>
          </p:cNvPr>
          <p:cNvPicPr>
            <a:picLocks noGrp="1" noChangeAspect="1"/>
          </p:cNvPicPr>
          <p:nvPr>
            <p:ph idx="1"/>
          </p:nvPr>
        </p:nvPicPr>
        <p:blipFill>
          <a:blip r:embed="rId2"/>
          <a:stretch>
            <a:fillRect/>
          </a:stretch>
        </p:blipFill>
        <p:spPr>
          <a:xfrm>
            <a:off x="2704555" y="1280509"/>
            <a:ext cx="3805407" cy="713833"/>
          </a:xfrm>
          <a:prstGeom prst="rect">
            <a:avLst/>
          </a:prstGeom>
        </p:spPr>
      </p:pic>
      <p:sp>
        <p:nvSpPr>
          <p:cNvPr id="4" name="Date Placeholder 3">
            <a:extLst>
              <a:ext uri="{FF2B5EF4-FFF2-40B4-BE49-F238E27FC236}">
                <a16:creationId xmlns:a16="http://schemas.microsoft.com/office/drawing/2014/main" id="{60C4C7AE-7BBC-338F-342D-8241519FE859}"/>
              </a:ext>
            </a:extLst>
          </p:cNvPr>
          <p:cNvSpPr>
            <a:spLocks noGrp="1"/>
          </p:cNvSpPr>
          <p:nvPr>
            <p:ph type="dt" sz="half" idx="10"/>
          </p:nvPr>
        </p:nvSpPr>
        <p:spPr>
          <a:xfrm>
            <a:off x="7839211" y="5336733"/>
            <a:ext cx="2023960" cy="259772"/>
          </a:xfrm>
        </p:spPr>
        <p:txBody>
          <a:bodyPr vert="horz" lIns="91440" tIns="45720" rIns="91440" bIns="45720" rtlCol="0" anchor="ctr">
            <a:normAutofit/>
          </a:bodyPr>
          <a:lstStyle/>
          <a:p>
            <a:pPr defTabSz="649224">
              <a:spcAft>
                <a:spcPts val="426"/>
              </a:spcAft>
            </a:pPr>
            <a:fld id="{D04DA9EB-AACC-4916-81AD-67705558098C}" type="datetime1">
              <a:rPr lang="en-US" sz="639" kern="1200">
                <a:solidFill>
                  <a:schemeClr val="accent1">
                    <a:lumMod val="75000"/>
                    <a:lumOff val="25000"/>
                  </a:schemeClr>
                </a:solidFill>
                <a:latin typeface="+mn-lt"/>
                <a:ea typeface="+mn-ea"/>
                <a:cs typeface="+mn-cs"/>
              </a:rPr>
              <a:pPr defTabSz="649224">
                <a:spcAft>
                  <a:spcPts val="426"/>
                </a:spcAft>
              </a:pPr>
              <a:t>4/18/2023</a:t>
            </a:fld>
            <a:endParaRPr lang="en-US">
              <a:solidFill>
                <a:schemeClr val="accent1">
                  <a:lumMod val="75000"/>
                  <a:lumOff val="25000"/>
                </a:schemeClr>
              </a:solidFill>
            </a:endParaRPr>
          </a:p>
        </p:txBody>
      </p:sp>
      <p:sp>
        <p:nvSpPr>
          <p:cNvPr id="5" name="Slide Number Placeholder 4">
            <a:extLst>
              <a:ext uri="{FF2B5EF4-FFF2-40B4-BE49-F238E27FC236}">
                <a16:creationId xmlns:a16="http://schemas.microsoft.com/office/drawing/2014/main" id="{E75E4251-4702-BB91-7CC2-505F58775EA1}"/>
              </a:ext>
            </a:extLst>
          </p:cNvPr>
          <p:cNvSpPr>
            <a:spLocks noGrp="1"/>
          </p:cNvSpPr>
          <p:nvPr>
            <p:ph type="sldNum" sz="quarter" idx="12"/>
          </p:nvPr>
        </p:nvSpPr>
        <p:spPr>
          <a:xfrm>
            <a:off x="9939688" y="5336733"/>
            <a:ext cx="723156" cy="259772"/>
          </a:xfrm>
        </p:spPr>
        <p:txBody>
          <a:bodyPr vert="horz" lIns="91440" tIns="45720" rIns="91440" bIns="45720" rtlCol="0" anchor="ctr">
            <a:normAutofit/>
          </a:bodyPr>
          <a:lstStyle/>
          <a:p>
            <a:pPr defTabSz="649224">
              <a:spcAft>
                <a:spcPts val="426"/>
              </a:spcAft>
            </a:pPr>
            <a:fld id="{58A6AE4E-7462-441F-81DE-F0E86FD4D10E}" type="slidenum">
              <a:rPr lang="en-US" sz="639" kern="1200">
                <a:solidFill>
                  <a:schemeClr val="accent1">
                    <a:lumMod val="75000"/>
                    <a:lumOff val="25000"/>
                  </a:schemeClr>
                </a:solidFill>
                <a:latin typeface="+mn-lt"/>
                <a:ea typeface="+mn-ea"/>
                <a:cs typeface="+mn-cs"/>
              </a:rPr>
              <a:pPr defTabSz="649224">
                <a:spcAft>
                  <a:spcPts val="426"/>
                </a:spcAft>
              </a:pPr>
              <a:t>17</a:t>
            </a:fld>
            <a:endParaRPr lang="en-US">
              <a:solidFill>
                <a:schemeClr val="accent1">
                  <a:lumMod val="75000"/>
                  <a:lumOff val="25000"/>
                </a:schemeClr>
              </a:solidFill>
            </a:endParaRPr>
          </a:p>
        </p:txBody>
      </p:sp>
      <p:pic>
        <p:nvPicPr>
          <p:cNvPr id="63" name="Picture 62">
            <a:extLst>
              <a:ext uri="{FF2B5EF4-FFF2-40B4-BE49-F238E27FC236}">
                <a16:creationId xmlns:a16="http://schemas.microsoft.com/office/drawing/2014/main" id="{4B3FB1DF-3668-3470-3F53-B9F3AF82C46F}"/>
              </a:ext>
            </a:extLst>
          </p:cNvPr>
          <p:cNvPicPr>
            <a:picLocks noChangeAspect="1"/>
          </p:cNvPicPr>
          <p:nvPr/>
        </p:nvPicPr>
        <p:blipFill>
          <a:blip r:embed="rId3"/>
          <a:stretch>
            <a:fillRect/>
          </a:stretch>
        </p:blipFill>
        <p:spPr>
          <a:xfrm>
            <a:off x="6509961" y="1300379"/>
            <a:ext cx="4239997" cy="693963"/>
          </a:xfrm>
          <a:prstGeom prst="rect">
            <a:avLst/>
          </a:prstGeom>
        </p:spPr>
      </p:pic>
      <p:pic>
        <p:nvPicPr>
          <p:cNvPr id="65" name="Picture 64">
            <a:extLst>
              <a:ext uri="{FF2B5EF4-FFF2-40B4-BE49-F238E27FC236}">
                <a16:creationId xmlns:a16="http://schemas.microsoft.com/office/drawing/2014/main" id="{7575200D-1F51-9064-FE9F-87AF5117F915}"/>
              </a:ext>
            </a:extLst>
          </p:cNvPr>
          <p:cNvPicPr>
            <a:picLocks noChangeAspect="1"/>
          </p:cNvPicPr>
          <p:nvPr/>
        </p:nvPicPr>
        <p:blipFill>
          <a:blip r:embed="rId4"/>
          <a:stretch>
            <a:fillRect/>
          </a:stretch>
        </p:blipFill>
        <p:spPr>
          <a:xfrm>
            <a:off x="2704555" y="2099163"/>
            <a:ext cx="3805406" cy="700601"/>
          </a:xfrm>
          <a:prstGeom prst="rect">
            <a:avLst/>
          </a:prstGeom>
        </p:spPr>
      </p:pic>
      <p:pic>
        <p:nvPicPr>
          <p:cNvPr id="69" name="Picture 68">
            <a:extLst>
              <a:ext uri="{FF2B5EF4-FFF2-40B4-BE49-F238E27FC236}">
                <a16:creationId xmlns:a16="http://schemas.microsoft.com/office/drawing/2014/main" id="{62300FC8-5CEA-8353-EC28-B3486269404A}"/>
              </a:ext>
            </a:extLst>
          </p:cNvPr>
          <p:cNvPicPr>
            <a:picLocks noChangeAspect="1"/>
          </p:cNvPicPr>
          <p:nvPr/>
        </p:nvPicPr>
        <p:blipFill>
          <a:blip r:embed="rId5"/>
          <a:stretch>
            <a:fillRect/>
          </a:stretch>
        </p:blipFill>
        <p:spPr>
          <a:xfrm>
            <a:off x="6516738" y="2099163"/>
            <a:ext cx="4226443" cy="693963"/>
          </a:xfrm>
          <a:prstGeom prst="rect">
            <a:avLst/>
          </a:prstGeom>
        </p:spPr>
      </p:pic>
      <p:pic>
        <p:nvPicPr>
          <p:cNvPr id="73" name="Picture 72">
            <a:extLst>
              <a:ext uri="{FF2B5EF4-FFF2-40B4-BE49-F238E27FC236}">
                <a16:creationId xmlns:a16="http://schemas.microsoft.com/office/drawing/2014/main" id="{92287FE8-101A-7D5D-79D5-D467DF7980D3}"/>
              </a:ext>
            </a:extLst>
          </p:cNvPr>
          <p:cNvPicPr>
            <a:picLocks noChangeAspect="1"/>
          </p:cNvPicPr>
          <p:nvPr/>
        </p:nvPicPr>
        <p:blipFill>
          <a:blip r:embed="rId6"/>
          <a:stretch>
            <a:fillRect/>
          </a:stretch>
        </p:blipFill>
        <p:spPr>
          <a:xfrm>
            <a:off x="2704555" y="2799764"/>
            <a:ext cx="3805405" cy="764018"/>
          </a:xfrm>
          <a:prstGeom prst="rect">
            <a:avLst/>
          </a:prstGeom>
        </p:spPr>
      </p:pic>
      <p:pic>
        <p:nvPicPr>
          <p:cNvPr id="76" name="Picture 75">
            <a:extLst>
              <a:ext uri="{FF2B5EF4-FFF2-40B4-BE49-F238E27FC236}">
                <a16:creationId xmlns:a16="http://schemas.microsoft.com/office/drawing/2014/main" id="{76830D1C-35A8-33F5-FEDC-A1834953B2A5}"/>
              </a:ext>
            </a:extLst>
          </p:cNvPr>
          <p:cNvPicPr>
            <a:picLocks noChangeAspect="1"/>
          </p:cNvPicPr>
          <p:nvPr/>
        </p:nvPicPr>
        <p:blipFill>
          <a:blip r:embed="rId7"/>
          <a:stretch>
            <a:fillRect/>
          </a:stretch>
        </p:blipFill>
        <p:spPr>
          <a:xfrm>
            <a:off x="6550981" y="2793127"/>
            <a:ext cx="4177290" cy="764018"/>
          </a:xfrm>
          <a:prstGeom prst="rect">
            <a:avLst/>
          </a:prstGeom>
        </p:spPr>
      </p:pic>
      <p:pic>
        <p:nvPicPr>
          <p:cNvPr id="78" name="Picture 77">
            <a:extLst>
              <a:ext uri="{FF2B5EF4-FFF2-40B4-BE49-F238E27FC236}">
                <a16:creationId xmlns:a16="http://schemas.microsoft.com/office/drawing/2014/main" id="{4E210A76-41E2-085A-B929-0E55E5B539B3}"/>
              </a:ext>
            </a:extLst>
          </p:cNvPr>
          <p:cNvPicPr>
            <a:picLocks noChangeAspect="1"/>
          </p:cNvPicPr>
          <p:nvPr/>
        </p:nvPicPr>
        <p:blipFill>
          <a:blip r:embed="rId8"/>
          <a:stretch>
            <a:fillRect/>
          </a:stretch>
        </p:blipFill>
        <p:spPr>
          <a:xfrm>
            <a:off x="2704555" y="3581122"/>
            <a:ext cx="3805406" cy="764018"/>
          </a:xfrm>
          <a:prstGeom prst="rect">
            <a:avLst/>
          </a:prstGeom>
        </p:spPr>
      </p:pic>
      <p:pic>
        <p:nvPicPr>
          <p:cNvPr id="80" name="Picture 79">
            <a:extLst>
              <a:ext uri="{FF2B5EF4-FFF2-40B4-BE49-F238E27FC236}">
                <a16:creationId xmlns:a16="http://schemas.microsoft.com/office/drawing/2014/main" id="{F046302B-F3E7-BD28-86E7-60DCB4EF0746}"/>
              </a:ext>
            </a:extLst>
          </p:cNvPr>
          <p:cNvPicPr>
            <a:picLocks noChangeAspect="1"/>
          </p:cNvPicPr>
          <p:nvPr/>
        </p:nvPicPr>
        <p:blipFill>
          <a:blip r:embed="rId9"/>
          <a:stretch>
            <a:fillRect/>
          </a:stretch>
        </p:blipFill>
        <p:spPr>
          <a:xfrm>
            <a:off x="6550981" y="3548616"/>
            <a:ext cx="4233327" cy="796524"/>
          </a:xfrm>
          <a:prstGeom prst="rect">
            <a:avLst/>
          </a:prstGeom>
        </p:spPr>
      </p:pic>
      <p:pic>
        <p:nvPicPr>
          <p:cNvPr id="82" name="Picture 81">
            <a:extLst>
              <a:ext uri="{FF2B5EF4-FFF2-40B4-BE49-F238E27FC236}">
                <a16:creationId xmlns:a16="http://schemas.microsoft.com/office/drawing/2014/main" id="{E8648C36-6CC4-06CE-BCFD-60EB709F229B}"/>
              </a:ext>
            </a:extLst>
          </p:cNvPr>
          <p:cNvPicPr>
            <a:picLocks noChangeAspect="1"/>
          </p:cNvPicPr>
          <p:nvPr/>
        </p:nvPicPr>
        <p:blipFill>
          <a:blip r:embed="rId10"/>
          <a:stretch>
            <a:fillRect/>
          </a:stretch>
        </p:blipFill>
        <p:spPr>
          <a:xfrm>
            <a:off x="2703655" y="4309690"/>
            <a:ext cx="3847327" cy="700601"/>
          </a:xfrm>
          <a:prstGeom prst="rect">
            <a:avLst/>
          </a:prstGeom>
        </p:spPr>
      </p:pic>
      <p:pic>
        <p:nvPicPr>
          <p:cNvPr id="84" name="Picture 83">
            <a:extLst>
              <a:ext uri="{FF2B5EF4-FFF2-40B4-BE49-F238E27FC236}">
                <a16:creationId xmlns:a16="http://schemas.microsoft.com/office/drawing/2014/main" id="{EC2079AE-5D49-657E-F946-4F49980B268D}"/>
              </a:ext>
            </a:extLst>
          </p:cNvPr>
          <p:cNvPicPr>
            <a:picLocks noChangeAspect="1"/>
          </p:cNvPicPr>
          <p:nvPr/>
        </p:nvPicPr>
        <p:blipFill>
          <a:blip r:embed="rId11"/>
          <a:stretch>
            <a:fillRect/>
          </a:stretch>
        </p:blipFill>
        <p:spPr>
          <a:xfrm>
            <a:off x="6550981" y="4348858"/>
            <a:ext cx="4275931" cy="668716"/>
          </a:xfrm>
          <a:prstGeom prst="rect">
            <a:avLst/>
          </a:prstGeom>
        </p:spPr>
      </p:pic>
      <p:sp>
        <p:nvSpPr>
          <p:cNvPr id="85" name="TextBox 84">
            <a:extLst>
              <a:ext uri="{FF2B5EF4-FFF2-40B4-BE49-F238E27FC236}">
                <a16:creationId xmlns:a16="http://schemas.microsoft.com/office/drawing/2014/main" id="{08AEB9C4-2533-7F5E-7D92-2FB8134625C0}"/>
              </a:ext>
            </a:extLst>
          </p:cNvPr>
          <p:cNvSpPr txBox="1"/>
          <p:nvPr/>
        </p:nvSpPr>
        <p:spPr>
          <a:xfrm>
            <a:off x="602901" y="1004835"/>
            <a:ext cx="762187" cy="5016758"/>
          </a:xfrm>
          <a:prstGeom prst="rect">
            <a:avLst/>
          </a:prstGeom>
          <a:noFill/>
        </p:spPr>
        <p:txBody>
          <a:bodyPr wrap="square" rtlCol="0">
            <a:spAutoFit/>
          </a:bodyPr>
          <a:lstStyle/>
          <a:p>
            <a:pPr algn="ctr"/>
            <a:r>
              <a:rPr lang="en-IN" sz="4000" b="1" dirty="0">
                <a:solidFill>
                  <a:schemeClr val="bg1">
                    <a:lumMod val="85000"/>
                  </a:schemeClr>
                </a:solidFill>
                <a:latin typeface="Times New Roman" panose="02020603050405020304" pitchFamily="18" charset="0"/>
                <a:cs typeface="Times New Roman" panose="02020603050405020304" pitchFamily="18" charset="0"/>
              </a:rPr>
              <a:t>D</a:t>
            </a:r>
          </a:p>
          <a:p>
            <a:pPr algn="ctr"/>
            <a:r>
              <a:rPr lang="en-IN" sz="4000" b="1" dirty="0">
                <a:solidFill>
                  <a:schemeClr val="bg1">
                    <a:lumMod val="85000"/>
                  </a:schemeClr>
                </a:solidFill>
                <a:latin typeface="Times New Roman" panose="02020603050405020304" pitchFamily="18" charset="0"/>
                <a:cs typeface="Times New Roman" panose="02020603050405020304" pitchFamily="18" charset="0"/>
              </a:rPr>
              <a:t>A</a:t>
            </a:r>
          </a:p>
          <a:p>
            <a:pPr algn="ctr"/>
            <a:r>
              <a:rPr lang="en-IN" sz="4000" b="1" dirty="0">
                <a:solidFill>
                  <a:schemeClr val="bg1">
                    <a:lumMod val="85000"/>
                  </a:schemeClr>
                </a:solidFill>
                <a:latin typeface="Times New Roman" panose="02020603050405020304" pitchFamily="18" charset="0"/>
                <a:cs typeface="Times New Roman" panose="02020603050405020304" pitchFamily="18" charset="0"/>
              </a:rPr>
              <a:t>T</a:t>
            </a:r>
          </a:p>
          <a:p>
            <a:pPr algn="ctr"/>
            <a:r>
              <a:rPr lang="en-IN" sz="4000" b="1" dirty="0">
                <a:solidFill>
                  <a:schemeClr val="bg1">
                    <a:lumMod val="85000"/>
                  </a:schemeClr>
                </a:solidFill>
                <a:latin typeface="Times New Roman" panose="02020603050405020304" pitchFamily="18" charset="0"/>
                <a:cs typeface="Times New Roman" panose="02020603050405020304" pitchFamily="18" charset="0"/>
              </a:rPr>
              <a:t>A</a:t>
            </a:r>
          </a:p>
          <a:p>
            <a:pPr algn="ctr"/>
            <a:endParaRPr lang="en-IN" sz="4000" b="1" dirty="0">
              <a:solidFill>
                <a:schemeClr val="bg1">
                  <a:lumMod val="85000"/>
                </a:schemeClr>
              </a:solidFill>
              <a:latin typeface="Times New Roman" panose="02020603050405020304" pitchFamily="18" charset="0"/>
              <a:cs typeface="Times New Roman" panose="02020603050405020304" pitchFamily="18" charset="0"/>
            </a:endParaRPr>
          </a:p>
          <a:p>
            <a:pPr algn="ctr"/>
            <a:r>
              <a:rPr lang="en-IN" sz="4000" b="1" dirty="0">
                <a:solidFill>
                  <a:schemeClr val="bg1">
                    <a:lumMod val="85000"/>
                  </a:schemeClr>
                </a:solidFill>
                <a:latin typeface="Times New Roman" panose="02020603050405020304" pitchFamily="18" charset="0"/>
                <a:cs typeface="Times New Roman" panose="02020603050405020304" pitchFamily="18" charset="0"/>
              </a:rPr>
              <a:t>S</a:t>
            </a:r>
          </a:p>
          <a:p>
            <a:pPr algn="ctr"/>
            <a:r>
              <a:rPr lang="en-IN" sz="4000" b="1" dirty="0">
                <a:solidFill>
                  <a:schemeClr val="bg1">
                    <a:lumMod val="85000"/>
                  </a:schemeClr>
                </a:solidFill>
                <a:latin typeface="Times New Roman" panose="02020603050405020304" pitchFamily="18" charset="0"/>
                <a:cs typeface="Times New Roman" panose="02020603050405020304" pitchFamily="18" charset="0"/>
              </a:rPr>
              <a:t>E</a:t>
            </a:r>
          </a:p>
          <a:p>
            <a:pPr algn="ctr"/>
            <a:r>
              <a:rPr lang="en-IN" sz="4000" b="1" dirty="0">
                <a:solidFill>
                  <a:schemeClr val="bg1">
                    <a:lumMod val="85000"/>
                  </a:schemeClr>
                </a:solidFill>
                <a:latin typeface="Times New Roman" panose="02020603050405020304" pitchFamily="18" charset="0"/>
                <a:cs typeface="Times New Roman" panose="02020603050405020304" pitchFamily="18" charset="0"/>
              </a:rPr>
              <a:t>T</a:t>
            </a:r>
            <a:endParaRPr lang="en-IN" sz="4000" dirty="0">
              <a:solidFill>
                <a:schemeClr val="bg1">
                  <a:lumMod val="85000"/>
                </a:schemeClr>
              </a:solidFill>
            </a:endParaRPr>
          </a:p>
        </p:txBody>
      </p:sp>
    </p:spTree>
    <p:extLst>
      <p:ext uri="{BB962C8B-B14F-4D97-AF65-F5344CB8AC3E}">
        <p14:creationId xmlns:p14="http://schemas.microsoft.com/office/powerpoint/2010/main" val="10024716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70130DC-F780-43D2-B26A-92EACD789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891026-1BB6-D41E-3E4B-00F5AEA99F76}"/>
              </a:ext>
            </a:extLst>
          </p:cNvPr>
          <p:cNvSpPr>
            <a:spLocks noGrp="1"/>
          </p:cNvSpPr>
          <p:nvPr>
            <p:ph type="title"/>
          </p:nvPr>
        </p:nvSpPr>
        <p:spPr>
          <a:xfrm>
            <a:off x="581192" y="641653"/>
            <a:ext cx="11029616" cy="1095560"/>
          </a:xfrm>
        </p:spPr>
        <p:txBody>
          <a:bodyPr anchor="t">
            <a:normAutofit/>
          </a:bodyPr>
          <a:lstStyle/>
          <a:p>
            <a:r>
              <a:rPr lang="en-IN">
                <a:solidFill>
                  <a:schemeClr val="accent2"/>
                </a:solidFill>
                <a:latin typeface="Algerian" panose="04020705040A02060702" pitchFamily="82" charset="0"/>
              </a:rPr>
              <a:t>Data pre-processing</a:t>
            </a:r>
          </a:p>
        </p:txBody>
      </p:sp>
      <p:sp>
        <p:nvSpPr>
          <p:cNvPr id="12" name="Rectangle 11">
            <a:extLst>
              <a:ext uri="{FF2B5EF4-FFF2-40B4-BE49-F238E27FC236}">
                <a16:creationId xmlns:a16="http://schemas.microsoft.com/office/drawing/2014/main" id="{17676E0E-5B44-4166-8EDD-CFDBAC622C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201"/>
            <a:ext cx="11298933"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6" name="Content Placeholder 2">
            <a:extLst>
              <a:ext uri="{FF2B5EF4-FFF2-40B4-BE49-F238E27FC236}">
                <a16:creationId xmlns:a16="http://schemas.microsoft.com/office/drawing/2014/main" id="{11676301-1623-F098-A473-301F30E3A558}"/>
              </a:ext>
            </a:extLst>
          </p:cNvPr>
          <p:cNvSpPr>
            <a:spLocks noGrp="1"/>
          </p:cNvSpPr>
          <p:nvPr>
            <p:ph idx="1"/>
          </p:nvPr>
        </p:nvSpPr>
        <p:spPr>
          <a:xfrm>
            <a:off x="446533" y="1344185"/>
            <a:ext cx="11029615" cy="5056614"/>
          </a:xfrm>
        </p:spPr>
        <p:txBody>
          <a:bodyPr>
            <a:normAutofit/>
          </a:bodyPr>
          <a:lstStyle/>
          <a:p>
            <a:pPr>
              <a:lnSpc>
                <a:spcPct val="90000"/>
              </a:lnSpc>
            </a:pPr>
            <a:r>
              <a:rPr lang="en-US" sz="2400" dirty="0">
                <a:solidFill>
                  <a:schemeClr val="accent2">
                    <a:lumMod val="50000"/>
                  </a:schemeClr>
                </a:solidFill>
                <a:latin typeface="Times New Roman" panose="02020603050405020304" pitchFamily="18" charset="0"/>
                <a:cs typeface="Times New Roman" panose="02020603050405020304" pitchFamily="18" charset="0"/>
              </a:rPr>
              <a:t>Data pre-processing is an important step that helps to prepare the input data for the CNN model. </a:t>
            </a:r>
          </a:p>
          <a:p>
            <a:pPr>
              <a:lnSpc>
                <a:spcPct val="90000"/>
              </a:lnSpc>
            </a:pPr>
            <a:r>
              <a:rPr lang="en-US" sz="2400" dirty="0">
                <a:solidFill>
                  <a:schemeClr val="accent2">
                    <a:lumMod val="50000"/>
                  </a:schemeClr>
                </a:solidFill>
                <a:latin typeface="Times New Roman" panose="02020603050405020304" pitchFamily="18" charset="0"/>
                <a:cs typeface="Times New Roman" panose="02020603050405020304" pitchFamily="18" charset="0"/>
              </a:rPr>
              <a:t>The pre-processing step involves in this project is :</a:t>
            </a:r>
          </a:p>
          <a:p>
            <a:pPr>
              <a:lnSpc>
                <a:spcPct val="90000"/>
              </a:lnSpc>
            </a:pPr>
            <a:r>
              <a:rPr lang="en-US" sz="2400" dirty="0">
                <a:solidFill>
                  <a:schemeClr val="accent2">
                    <a:lumMod val="50000"/>
                  </a:schemeClr>
                </a:solidFill>
                <a:latin typeface="Times New Roman" panose="02020603050405020304" pitchFamily="18" charset="0"/>
                <a:cs typeface="Times New Roman" panose="02020603050405020304" pitchFamily="18" charset="0"/>
              </a:rPr>
              <a:t>Data collection: Data is collected from various sources, such as cameras and other sensors. The data is typically in the form of images or point clouds.</a:t>
            </a:r>
          </a:p>
          <a:p>
            <a:pPr>
              <a:lnSpc>
                <a:spcPct val="90000"/>
              </a:lnSpc>
            </a:pPr>
            <a:r>
              <a:rPr lang="en-US" sz="2400" dirty="0">
                <a:solidFill>
                  <a:schemeClr val="accent2">
                    <a:lumMod val="50000"/>
                  </a:schemeClr>
                </a:solidFill>
                <a:latin typeface="Times New Roman" panose="02020603050405020304" pitchFamily="18" charset="0"/>
                <a:cs typeface="Times New Roman" panose="02020603050405020304" pitchFamily="18" charset="0"/>
              </a:rPr>
              <a:t>Normalization: The input data is normalized to ensure that all the input features have similar scales. This helps to prevent the CNN model from being biased towards certain features.</a:t>
            </a:r>
          </a:p>
          <a:p>
            <a:pPr>
              <a:lnSpc>
                <a:spcPct val="90000"/>
              </a:lnSpc>
            </a:pPr>
            <a:r>
              <a:rPr lang="en-US" sz="2400" dirty="0">
                <a:solidFill>
                  <a:schemeClr val="accent2">
                    <a:lumMod val="50000"/>
                  </a:schemeClr>
                </a:solidFill>
                <a:latin typeface="Times New Roman" panose="02020603050405020304" pitchFamily="18" charset="0"/>
                <a:cs typeface="Times New Roman" panose="02020603050405020304" pitchFamily="18" charset="0"/>
              </a:rPr>
              <a:t>Feature extraction: In this stage, features are extracted from the input data using techniques such as edge detection, corner detection, and other image processing techniques. The extracted features are then used as input to the CNN model.</a:t>
            </a:r>
          </a:p>
          <a:p>
            <a:pPr>
              <a:lnSpc>
                <a:spcPct val="90000"/>
              </a:lnSpc>
            </a:pPr>
            <a:endParaRPr lang="en-US" sz="2400"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ADA1B043-736D-D7C1-97DD-1AD009B36E3F}"/>
              </a:ext>
            </a:extLst>
          </p:cNvPr>
          <p:cNvSpPr>
            <a:spLocks noGrp="1"/>
          </p:cNvSpPr>
          <p:nvPr>
            <p:ph type="dt" sz="half" idx="10"/>
          </p:nvPr>
        </p:nvSpPr>
        <p:spPr>
          <a:xfrm>
            <a:off x="7634205" y="6227244"/>
            <a:ext cx="2844799" cy="365125"/>
          </a:xfrm>
        </p:spPr>
        <p:txBody>
          <a:bodyPr>
            <a:normAutofit/>
          </a:bodyPr>
          <a:lstStyle/>
          <a:p>
            <a:pPr>
              <a:spcAft>
                <a:spcPts val="600"/>
              </a:spcAft>
            </a:pPr>
            <a:fld id="{D04DA9EB-AACC-4916-81AD-67705558098C}" type="datetime1">
              <a:rPr lang="en-IN" smtClean="0"/>
              <a:pPr>
                <a:spcAft>
                  <a:spcPts val="600"/>
                </a:spcAft>
              </a:pPr>
              <a:t>18-04-2023</a:t>
            </a:fld>
            <a:endParaRPr lang="en-IN" dirty="0"/>
          </a:p>
        </p:txBody>
      </p:sp>
      <p:sp>
        <p:nvSpPr>
          <p:cNvPr id="5" name="Slide Number Placeholder 4">
            <a:extLst>
              <a:ext uri="{FF2B5EF4-FFF2-40B4-BE49-F238E27FC236}">
                <a16:creationId xmlns:a16="http://schemas.microsoft.com/office/drawing/2014/main" id="{F214D8FA-F10C-C3D5-364A-7520A658E7A1}"/>
              </a:ext>
            </a:extLst>
          </p:cNvPr>
          <p:cNvSpPr>
            <a:spLocks noGrp="1"/>
          </p:cNvSpPr>
          <p:nvPr>
            <p:ph type="sldNum" sz="quarter" idx="12"/>
          </p:nvPr>
        </p:nvSpPr>
        <p:spPr>
          <a:xfrm>
            <a:off x="10558300" y="6227244"/>
            <a:ext cx="1052508" cy="365125"/>
          </a:xfrm>
        </p:spPr>
        <p:txBody>
          <a:bodyPr>
            <a:normAutofit/>
          </a:bodyPr>
          <a:lstStyle/>
          <a:p>
            <a:pPr>
              <a:spcAft>
                <a:spcPts val="600"/>
              </a:spcAft>
            </a:pPr>
            <a:fld id="{58A6AE4E-7462-441F-81DE-F0E86FD4D10E}" type="slidenum">
              <a:rPr lang="en-IN" smtClean="0"/>
              <a:pPr>
                <a:spcAft>
                  <a:spcPts val="600"/>
                </a:spcAft>
              </a:pPr>
              <a:t>18</a:t>
            </a:fld>
            <a:endParaRPr lang="en-IN" dirty="0"/>
          </a:p>
        </p:txBody>
      </p:sp>
    </p:spTree>
    <p:extLst>
      <p:ext uri="{BB962C8B-B14F-4D97-AF65-F5344CB8AC3E}">
        <p14:creationId xmlns:p14="http://schemas.microsoft.com/office/powerpoint/2010/main" val="25043619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70130DC-F780-43D2-B26A-92EACD789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7676E0E-5B44-4166-8EDD-CFDBAC622C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201"/>
            <a:ext cx="11298933"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7E370659-FF16-CF02-702C-BA44B15D5480}"/>
              </a:ext>
            </a:extLst>
          </p:cNvPr>
          <p:cNvSpPr>
            <a:spLocks noGrp="1"/>
          </p:cNvSpPr>
          <p:nvPr>
            <p:ph idx="1"/>
          </p:nvPr>
        </p:nvSpPr>
        <p:spPr>
          <a:xfrm>
            <a:off x="581192" y="884255"/>
            <a:ext cx="11029615" cy="5794841"/>
          </a:xfrm>
        </p:spPr>
        <p:txBody>
          <a:bodyPr>
            <a:normAutofit lnSpcReduction="10000"/>
          </a:bodyPr>
          <a:lstStyle/>
          <a:p>
            <a:endParaRPr lang="en-US" sz="2400" dirty="0">
              <a:solidFill>
                <a:schemeClr val="accent1">
                  <a:lumMod val="90000"/>
                  <a:lumOff val="10000"/>
                </a:schemeClr>
              </a:solidFill>
              <a:latin typeface="Times New Roman" panose="02020603050405020304" pitchFamily="18" charset="0"/>
              <a:cs typeface="Times New Roman" panose="02020603050405020304" pitchFamily="18" charset="0"/>
            </a:endParaRPr>
          </a:p>
          <a:p>
            <a:endParaRPr lang="en-US" sz="2400" dirty="0">
              <a:solidFill>
                <a:schemeClr val="accent1">
                  <a:lumMod val="90000"/>
                  <a:lumOff val="10000"/>
                </a:schemeClr>
              </a:solidFill>
              <a:latin typeface="Times New Roman" panose="02020603050405020304" pitchFamily="18" charset="0"/>
              <a:cs typeface="Times New Roman" panose="02020603050405020304" pitchFamily="18" charset="0"/>
            </a:endParaRPr>
          </a:p>
          <a:p>
            <a:endParaRPr lang="en-US" sz="2400" dirty="0">
              <a:solidFill>
                <a:schemeClr val="accent1">
                  <a:lumMod val="90000"/>
                  <a:lumOff val="10000"/>
                </a:schemeClr>
              </a:solidFill>
              <a:latin typeface="Times New Roman" panose="02020603050405020304" pitchFamily="18" charset="0"/>
              <a:cs typeface="Times New Roman" panose="02020603050405020304" pitchFamily="18" charset="0"/>
            </a:endParaRPr>
          </a:p>
          <a:p>
            <a:r>
              <a:rPr lang="en-US" sz="2400" dirty="0">
                <a:solidFill>
                  <a:schemeClr val="accent1">
                    <a:lumMod val="90000"/>
                    <a:lumOff val="10000"/>
                  </a:schemeClr>
                </a:solidFill>
                <a:latin typeface="Times New Roman" panose="02020603050405020304" pitchFamily="18" charset="0"/>
                <a:cs typeface="Times New Roman" panose="02020603050405020304" pitchFamily="18" charset="0"/>
              </a:rPr>
              <a:t>The above code snippet is used for pre-processing in the proposed project</a:t>
            </a:r>
          </a:p>
          <a:p>
            <a:r>
              <a:rPr lang="en-US" sz="2400" dirty="0">
                <a:solidFill>
                  <a:schemeClr val="accent1">
                    <a:lumMod val="90000"/>
                    <a:lumOff val="10000"/>
                  </a:schemeClr>
                </a:solidFill>
                <a:latin typeface="Times New Roman" panose="02020603050405020304" pitchFamily="18" charset="0"/>
                <a:cs typeface="Times New Roman" panose="02020603050405020304" pitchFamily="18" charset="0"/>
              </a:rPr>
              <a:t>The first line of code X = X/255 is used to normalize the pixel values of the image to a range between 0 and 1, which is a common preprocessing step in image analysis and machine learning.</a:t>
            </a:r>
          </a:p>
          <a:p>
            <a:r>
              <a:rPr lang="en-US" sz="2400" dirty="0">
                <a:solidFill>
                  <a:schemeClr val="accent1">
                    <a:lumMod val="90000"/>
                    <a:lumOff val="10000"/>
                  </a:schemeClr>
                </a:solidFill>
                <a:latin typeface="Times New Roman" panose="02020603050405020304" pitchFamily="18" charset="0"/>
                <a:cs typeface="Times New Roman" panose="02020603050405020304" pitchFamily="18" charset="0"/>
              </a:rPr>
              <a:t>The second line of code X is just used to print the updated array X.</a:t>
            </a:r>
          </a:p>
          <a:p>
            <a:r>
              <a:rPr lang="en-US" sz="2400" dirty="0">
                <a:solidFill>
                  <a:schemeClr val="accent1">
                    <a:lumMod val="90000"/>
                    <a:lumOff val="10000"/>
                  </a:schemeClr>
                </a:solidFill>
                <a:latin typeface="Times New Roman" panose="02020603050405020304" pitchFamily="18" charset="0"/>
                <a:cs typeface="Times New Roman" panose="02020603050405020304" pitchFamily="18" charset="0"/>
              </a:rPr>
              <a:t>The third line of code X = </a:t>
            </a:r>
            <a:r>
              <a:rPr lang="en-US" sz="2400" dirty="0" err="1">
                <a:solidFill>
                  <a:schemeClr val="accent1">
                    <a:lumMod val="90000"/>
                    <a:lumOff val="10000"/>
                  </a:schemeClr>
                </a:solidFill>
                <a:latin typeface="Times New Roman" panose="02020603050405020304" pitchFamily="18" charset="0"/>
                <a:cs typeface="Times New Roman" panose="02020603050405020304" pitchFamily="18" charset="0"/>
              </a:rPr>
              <a:t>X.reshape</a:t>
            </a:r>
            <a:r>
              <a:rPr lang="en-US" sz="2400" dirty="0">
                <a:solidFill>
                  <a:schemeClr val="accent1">
                    <a:lumMod val="90000"/>
                    <a:lumOff val="10000"/>
                  </a:schemeClr>
                </a:solidFill>
                <a:latin typeface="Times New Roman" panose="02020603050405020304" pitchFamily="18" charset="0"/>
                <a:cs typeface="Times New Roman" panose="02020603050405020304" pitchFamily="18" charset="0"/>
              </a:rPr>
              <a:t>(-1, 60, 60, 1) reshapes the input image data to a 4D tensor with dimensions (</a:t>
            </a:r>
            <a:r>
              <a:rPr lang="en-US" sz="2400" dirty="0" err="1">
                <a:solidFill>
                  <a:schemeClr val="accent1">
                    <a:lumMod val="90000"/>
                    <a:lumOff val="10000"/>
                  </a:schemeClr>
                </a:solidFill>
                <a:latin typeface="Times New Roman" panose="02020603050405020304" pitchFamily="18" charset="0"/>
                <a:cs typeface="Times New Roman" panose="02020603050405020304" pitchFamily="18" charset="0"/>
              </a:rPr>
              <a:t>batch_size</a:t>
            </a:r>
            <a:r>
              <a:rPr lang="en-US" sz="2400" dirty="0">
                <a:solidFill>
                  <a:schemeClr val="accent1">
                    <a:lumMod val="90000"/>
                    <a:lumOff val="10000"/>
                  </a:schemeClr>
                </a:solidFill>
                <a:latin typeface="Times New Roman" panose="02020603050405020304" pitchFamily="18" charset="0"/>
                <a:cs typeface="Times New Roman" panose="02020603050405020304" pitchFamily="18" charset="0"/>
              </a:rPr>
              <a:t>, height, width, channels), where </a:t>
            </a:r>
            <a:r>
              <a:rPr lang="en-US" sz="2400" dirty="0" err="1">
                <a:solidFill>
                  <a:schemeClr val="accent1">
                    <a:lumMod val="90000"/>
                    <a:lumOff val="10000"/>
                  </a:schemeClr>
                </a:solidFill>
                <a:latin typeface="Times New Roman" panose="02020603050405020304" pitchFamily="18" charset="0"/>
                <a:cs typeface="Times New Roman" panose="02020603050405020304" pitchFamily="18" charset="0"/>
              </a:rPr>
              <a:t>batch_size</a:t>
            </a:r>
            <a:r>
              <a:rPr lang="en-US" sz="2400" dirty="0">
                <a:solidFill>
                  <a:schemeClr val="accent1">
                    <a:lumMod val="90000"/>
                    <a:lumOff val="10000"/>
                  </a:schemeClr>
                </a:solidFill>
                <a:latin typeface="Times New Roman" panose="02020603050405020304" pitchFamily="18" charset="0"/>
                <a:cs typeface="Times New Roman" panose="02020603050405020304" pitchFamily="18" charset="0"/>
              </a:rPr>
              <a:t> is inferred from the size of the input data, height and width correspond to the size of the input image, and channels is set to 1 in this case, as the input images are grayscale. This reshaping is necessary for feeding the image data to a deep learning model, as most image-based models expect the input data to be in this format.</a:t>
            </a:r>
            <a:endParaRPr lang="en-IN" sz="2400" dirty="0">
              <a:solidFill>
                <a:schemeClr val="accent1">
                  <a:lumMod val="90000"/>
                  <a:lumOff val="10000"/>
                </a:schemeClr>
              </a:solidFill>
              <a:latin typeface="Times New Roman" panose="02020603050405020304" pitchFamily="18" charset="0"/>
              <a:cs typeface="Times New Roman" panose="02020603050405020304" pitchFamily="18" charset="0"/>
            </a:endParaRPr>
          </a:p>
          <a:p>
            <a:pPr>
              <a:lnSpc>
                <a:spcPct val="110000"/>
              </a:lnSpc>
            </a:pPr>
            <a:endParaRPr lang="en-US" sz="2400" dirty="0">
              <a:solidFill>
                <a:schemeClr val="accent1">
                  <a:lumMod val="90000"/>
                  <a:lumOff val="10000"/>
                </a:schemeClr>
              </a:solidFill>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6BE6CF5F-7087-6F2C-A94C-36BC5C5CCD30}"/>
              </a:ext>
            </a:extLst>
          </p:cNvPr>
          <p:cNvSpPr>
            <a:spLocks noGrp="1"/>
          </p:cNvSpPr>
          <p:nvPr>
            <p:ph type="dt" sz="half" idx="10"/>
          </p:nvPr>
        </p:nvSpPr>
        <p:spPr>
          <a:xfrm>
            <a:off x="7605951" y="5956137"/>
            <a:ext cx="2844799" cy="365125"/>
          </a:xfrm>
        </p:spPr>
        <p:txBody>
          <a:bodyPr>
            <a:normAutofit/>
          </a:bodyPr>
          <a:lstStyle/>
          <a:p>
            <a:pPr>
              <a:spcAft>
                <a:spcPts val="600"/>
              </a:spcAft>
            </a:pPr>
            <a:fld id="{D04DA9EB-AACC-4916-81AD-67705558098C}" type="datetime1">
              <a:rPr lang="en-IN" smtClean="0"/>
              <a:pPr>
                <a:spcAft>
                  <a:spcPts val="600"/>
                </a:spcAft>
              </a:pPr>
              <a:t>18-04-2023</a:t>
            </a:fld>
            <a:endParaRPr lang="en-IN"/>
          </a:p>
        </p:txBody>
      </p:sp>
      <p:sp>
        <p:nvSpPr>
          <p:cNvPr id="5" name="Slide Number Placeholder 4">
            <a:extLst>
              <a:ext uri="{FF2B5EF4-FFF2-40B4-BE49-F238E27FC236}">
                <a16:creationId xmlns:a16="http://schemas.microsoft.com/office/drawing/2014/main" id="{1B33DB60-0992-1F79-9762-45D12A81A64B}"/>
              </a:ext>
            </a:extLst>
          </p:cNvPr>
          <p:cNvSpPr>
            <a:spLocks noGrp="1"/>
          </p:cNvSpPr>
          <p:nvPr>
            <p:ph type="sldNum" sz="quarter" idx="12"/>
          </p:nvPr>
        </p:nvSpPr>
        <p:spPr>
          <a:xfrm>
            <a:off x="10558300" y="5956137"/>
            <a:ext cx="1052508" cy="365125"/>
          </a:xfrm>
        </p:spPr>
        <p:txBody>
          <a:bodyPr>
            <a:normAutofit/>
          </a:bodyPr>
          <a:lstStyle/>
          <a:p>
            <a:pPr>
              <a:spcAft>
                <a:spcPts val="600"/>
              </a:spcAft>
            </a:pPr>
            <a:fld id="{58A6AE4E-7462-441F-81DE-F0E86FD4D10E}" type="slidenum">
              <a:rPr lang="en-IN" smtClean="0"/>
              <a:pPr>
                <a:spcAft>
                  <a:spcPts val="600"/>
                </a:spcAft>
              </a:pPr>
              <a:t>19</a:t>
            </a:fld>
            <a:endParaRPr lang="en-IN"/>
          </a:p>
        </p:txBody>
      </p:sp>
      <p:pic>
        <p:nvPicPr>
          <p:cNvPr id="6" name="Picture 5">
            <a:extLst>
              <a:ext uri="{FF2B5EF4-FFF2-40B4-BE49-F238E27FC236}">
                <a16:creationId xmlns:a16="http://schemas.microsoft.com/office/drawing/2014/main" id="{9E5DFEFA-7D9C-DC27-443B-6BCCDD374439}"/>
              </a:ext>
            </a:extLst>
          </p:cNvPr>
          <p:cNvPicPr>
            <a:picLocks noChangeAspect="1"/>
          </p:cNvPicPr>
          <p:nvPr/>
        </p:nvPicPr>
        <p:blipFill>
          <a:blip r:embed="rId2"/>
          <a:stretch>
            <a:fillRect/>
          </a:stretch>
        </p:blipFill>
        <p:spPr>
          <a:xfrm>
            <a:off x="921107" y="1005842"/>
            <a:ext cx="5174892" cy="1048247"/>
          </a:xfrm>
          <a:prstGeom prst="rect">
            <a:avLst/>
          </a:prstGeom>
        </p:spPr>
      </p:pic>
    </p:spTree>
    <p:extLst>
      <p:ext uri="{BB962C8B-B14F-4D97-AF65-F5344CB8AC3E}">
        <p14:creationId xmlns:p14="http://schemas.microsoft.com/office/powerpoint/2010/main" val="4179442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92989FB-1024-49B7-BDF1-B3CE27D486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E9AEA3-3E73-527C-1481-2A382E95956D}"/>
              </a:ext>
            </a:extLst>
          </p:cNvPr>
          <p:cNvSpPr>
            <a:spLocks noGrp="1"/>
          </p:cNvSpPr>
          <p:nvPr>
            <p:ph type="title"/>
          </p:nvPr>
        </p:nvSpPr>
        <p:spPr>
          <a:xfrm>
            <a:off x="746228" y="1073231"/>
            <a:ext cx="3054091" cy="4711539"/>
          </a:xfrm>
        </p:spPr>
        <p:txBody>
          <a:bodyPr anchor="ctr">
            <a:normAutofit/>
          </a:bodyPr>
          <a:lstStyle/>
          <a:p>
            <a:r>
              <a:rPr lang="en-US" sz="3200" b="1" dirty="0">
                <a:solidFill>
                  <a:schemeClr val="accent1"/>
                </a:solidFill>
                <a:latin typeface="Times New Roman" panose="02020603050405020304" pitchFamily="18" charset="0"/>
                <a:cs typeface="Times New Roman" panose="02020603050405020304" pitchFamily="18" charset="0"/>
              </a:rPr>
              <a:t>CONTENTS.</a:t>
            </a:r>
            <a:br>
              <a:rPr lang="en-US" sz="3200" b="1" dirty="0">
                <a:solidFill>
                  <a:schemeClr val="accent1"/>
                </a:solidFill>
                <a:latin typeface="Times New Roman" panose="02020603050405020304" pitchFamily="18" charset="0"/>
                <a:cs typeface="Times New Roman" panose="02020603050405020304" pitchFamily="18" charset="0"/>
              </a:rPr>
            </a:br>
            <a:endParaRPr lang="en-IN" sz="3200" dirty="0">
              <a:solidFill>
                <a:schemeClr val="accent1"/>
              </a:solidFill>
            </a:endParaRPr>
          </a:p>
        </p:txBody>
      </p:sp>
      <p:sp>
        <p:nvSpPr>
          <p:cNvPr id="14" name="Rectangle 13">
            <a:extLst>
              <a:ext uri="{FF2B5EF4-FFF2-40B4-BE49-F238E27FC236}">
                <a16:creationId xmlns:a16="http://schemas.microsoft.com/office/drawing/2014/main" id="{DFEE959E-BF10-4204-9556-D1707088D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DDD17B6A-CB37-4005-9681-A20AFCDC78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3B7BBDE9-DAED-40B0-A640-503C918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7" name="Slide Number Placeholder 6">
            <a:extLst>
              <a:ext uri="{FF2B5EF4-FFF2-40B4-BE49-F238E27FC236}">
                <a16:creationId xmlns:a16="http://schemas.microsoft.com/office/drawing/2014/main" id="{9AFF652C-6586-4CA7-55A5-742908C6B175}"/>
              </a:ext>
            </a:extLst>
          </p:cNvPr>
          <p:cNvSpPr>
            <a:spLocks noGrp="1"/>
          </p:cNvSpPr>
          <p:nvPr>
            <p:ph type="sldNum" sz="quarter" idx="12"/>
          </p:nvPr>
        </p:nvSpPr>
        <p:spPr>
          <a:xfrm>
            <a:off x="746426" y="5956137"/>
            <a:ext cx="673300" cy="365125"/>
          </a:xfrm>
        </p:spPr>
        <p:txBody>
          <a:bodyPr>
            <a:normAutofit lnSpcReduction="10000"/>
          </a:bodyPr>
          <a:lstStyle/>
          <a:p>
            <a:pPr algn="l">
              <a:spcAft>
                <a:spcPts val="600"/>
              </a:spcAft>
            </a:pPr>
            <a:fld id="{58A6AE4E-7462-441F-81DE-F0E86FD4D10E}" type="slidenum">
              <a:rPr lang="en-IN" sz="1800">
                <a:solidFill>
                  <a:schemeClr val="accent1">
                    <a:lumMod val="75000"/>
                    <a:lumOff val="25000"/>
                  </a:schemeClr>
                </a:solidFill>
              </a:rPr>
              <a:pPr algn="l">
                <a:spcAft>
                  <a:spcPts val="600"/>
                </a:spcAft>
              </a:pPr>
              <a:t>2</a:t>
            </a:fld>
            <a:endParaRPr lang="en-IN" sz="1800" dirty="0">
              <a:solidFill>
                <a:schemeClr val="accent1">
                  <a:lumMod val="75000"/>
                  <a:lumOff val="25000"/>
                </a:schemeClr>
              </a:solidFill>
            </a:endParaRPr>
          </a:p>
        </p:txBody>
      </p:sp>
      <p:sp>
        <p:nvSpPr>
          <p:cNvPr id="20" name="Rectangle 19">
            <a:extLst>
              <a:ext uri="{FF2B5EF4-FFF2-40B4-BE49-F238E27FC236}">
                <a16:creationId xmlns:a16="http://schemas.microsoft.com/office/drawing/2014/main" id="{7BC7EA7B-802E-41F4-8926-C4475287A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43FF296A-CBC2-79B2-FD83-0CE8E594F402}"/>
              </a:ext>
            </a:extLst>
          </p:cNvPr>
          <p:cNvSpPr>
            <a:spLocks noGrp="1"/>
          </p:cNvSpPr>
          <p:nvPr>
            <p:ph idx="1"/>
          </p:nvPr>
        </p:nvSpPr>
        <p:spPr>
          <a:xfrm>
            <a:off x="4702629" y="1073231"/>
            <a:ext cx="6599582" cy="4711539"/>
          </a:xfrm>
        </p:spPr>
        <p:txBody>
          <a:bodyPr>
            <a:normAutofit/>
          </a:bodyPr>
          <a:lstStyle/>
          <a:p>
            <a:pPr marL="285750" indent="-285750">
              <a:lnSpc>
                <a:spcPct val="90000"/>
              </a:lnSpc>
              <a:buFont typeface="Wingdings" panose="05000000000000000000" pitchFamily="2" charset="2"/>
              <a:buChar char="§"/>
            </a:pPr>
            <a:endParaRPr lang="en-US" sz="1600" dirty="0">
              <a:solidFill>
                <a:srgbClr val="FFFFFF"/>
              </a:solidFill>
              <a:latin typeface="Times New Roman" panose="02020603050405020304" pitchFamily="18" charset="0"/>
              <a:cs typeface="Times New Roman" panose="02020603050405020304" pitchFamily="18" charset="0"/>
            </a:endParaRPr>
          </a:p>
          <a:p>
            <a:pPr marL="285750" indent="-285750">
              <a:lnSpc>
                <a:spcPct val="90000"/>
              </a:lnSpc>
              <a:buFont typeface="Wingdings" panose="05000000000000000000" pitchFamily="2" charset="2"/>
              <a:buChar char="§"/>
            </a:pPr>
            <a:r>
              <a:rPr lang="en-US" sz="1600" dirty="0">
                <a:solidFill>
                  <a:srgbClr val="FFFFFF"/>
                </a:solidFill>
                <a:latin typeface="Times New Roman" panose="02020603050405020304" pitchFamily="18" charset="0"/>
                <a:cs typeface="Times New Roman" panose="02020603050405020304" pitchFamily="18" charset="0"/>
              </a:rPr>
              <a:t>ABSTRACTION</a:t>
            </a:r>
          </a:p>
          <a:p>
            <a:pPr marL="285750" indent="-285750">
              <a:lnSpc>
                <a:spcPct val="90000"/>
              </a:lnSpc>
              <a:buFont typeface="Wingdings" panose="05000000000000000000" pitchFamily="2" charset="2"/>
              <a:buChar char="§"/>
            </a:pPr>
            <a:r>
              <a:rPr lang="en-US" sz="1600" dirty="0">
                <a:solidFill>
                  <a:srgbClr val="FFFFFF"/>
                </a:solidFill>
                <a:latin typeface="Times New Roman" panose="02020603050405020304" pitchFamily="18" charset="0"/>
                <a:cs typeface="Times New Roman" panose="02020603050405020304" pitchFamily="18" charset="0"/>
              </a:rPr>
              <a:t>INTRODUCTION.</a:t>
            </a:r>
          </a:p>
          <a:p>
            <a:pPr marL="285750" indent="-285750">
              <a:lnSpc>
                <a:spcPct val="90000"/>
              </a:lnSpc>
              <a:buFont typeface="Wingdings" panose="05000000000000000000" pitchFamily="2" charset="2"/>
              <a:buChar char="§"/>
            </a:pPr>
            <a:r>
              <a:rPr lang="en-US" sz="1600" dirty="0">
                <a:solidFill>
                  <a:srgbClr val="FFFFFF"/>
                </a:solidFill>
                <a:latin typeface="Times New Roman" panose="02020603050405020304" pitchFamily="18" charset="0"/>
                <a:cs typeface="Times New Roman" panose="02020603050405020304" pitchFamily="18" charset="0"/>
              </a:rPr>
              <a:t>PROBLEM DEFINITION.</a:t>
            </a:r>
          </a:p>
          <a:p>
            <a:pPr marL="285750" indent="-285750">
              <a:lnSpc>
                <a:spcPct val="90000"/>
              </a:lnSpc>
              <a:buFont typeface="Wingdings" panose="05000000000000000000" pitchFamily="2" charset="2"/>
              <a:buChar char="§"/>
            </a:pPr>
            <a:r>
              <a:rPr lang="en-US" sz="1600" dirty="0">
                <a:solidFill>
                  <a:srgbClr val="FFFFFF"/>
                </a:solidFill>
                <a:latin typeface="Times New Roman" panose="02020603050405020304" pitchFamily="18" charset="0"/>
                <a:cs typeface="Times New Roman" panose="02020603050405020304" pitchFamily="18" charset="0"/>
              </a:rPr>
              <a:t>TECHNOLOGY USED</a:t>
            </a:r>
          </a:p>
          <a:p>
            <a:pPr marL="285750" indent="-285750">
              <a:lnSpc>
                <a:spcPct val="90000"/>
              </a:lnSpc>
              <a:buFont typeface="Wingdings" panose="05000000000000000000" pitchFamily="2" charset="2"/>
              <a:buChar char="§"/>
            </a:pPr>
            <a:r>
              <a:rPr lang="en-US" sz="1600" dirty="0">
                <a:solidFill>
                  <a:srgbClr val="FFFFFF"/>
                </a:solidFill>
                <a:latin typeface="Times New Roman" panose="02020603050405020304" pitchFamily="18" charset="0"/>
                <a:cs typeface="Times New Roman" panose="02020603050405020304" pitchFamily="18" charset="0"/>
              </a:rPr>
              <a:t>LITERATURE REVIEW</a:t>
            </a:r>
          </a:p>
          <a:p>
            <a:pPr marL="285750" indent="-285750">
              <a:lnSpc>
                <a:spcPct val="90000"/>
              </a:lnSpc>
              <a:buFont typeface="Wingdings" panose="05000000000000000000" pitchFamily="2" charset="2"/>
              <a:buChar char="§"/>
            </a:pPr>
            <a:r>
              <a:rPr lang="en-US" sz="1600" dirty="0">
                <a:solidFill>
                  <a:srgbClr val="FFFFFF"/>
                </a:solidFill>
                <a:latin typeface="Times New Roman" panose="02020603050405020304" pitchFamily="18" charset="0"/>
                <a:cs typeface="Times New Roman" panose="02020603050405020304" pitchFamily="18" charset="0"/>
              </a:rPr>
              <a:t>MATERIALS AND METHODS</a:t>
            </a:r>
          </a:p>
          <a:p>
            <a:pPr marL="0" indent="0">
              <a:lnSpc>
                <a:spcPct val="90000"/>
              </a:lnSpc>
              <a:buNone/>
            </a:pPr>
            <a:r>
              <a:rPr lang="en-US" sz="1600" dirty="0">
                <a:solidFill>
                  <a:srgbClr val="FFFFFF"/>
                </a:solidFill>
                <a:latin typeface="Times New Roman" panose="02020603050405020304" pitchFamily="18" charset="0"/>
                <a:cs typeface="Times New Roman" panose="02020603050405020304" pitchFamily="18" charset="0"/>
              </a:rPr>
              <a:t>          </a:t>
            </a:r>
            <a:r>
              <a:rPr lang="en-US" sz="1600" dirty="0" err="1">
                <a:solidFill>
                  <a:srgbClr val="FFFFFF"/>
                </a:solidFill>
                <a:latin typeface="Times New Roman" panose="02020603050405020304" pitchFamily="18" charset="0"/>
                <a:cs typeface="Times New Roman" panose="02020603050405020304" pitchFamily="18" charset="0"/>
              </a:rPr>
              <a:t>i</a:t>
            </a:r>
            <a:r>
              <a:rPr lang="en-US" sz="1600" dirty="0">
                <a:solidFill>
                  <a:srgbClr val="FFFFFF"/>
                </a:solidFill>
                <a:latin typeface="Times New Roman" panose="02020603050405020304" pitchFamily="18" charset="0"/>
                <a:cs typeface="Times New Roman" panose="02020603050405020304" pitchFamily="18" charset="0"/>
              </a:rPr>
              <a:t>) ALGORITHMS </a:t>
            </a:r>
          </a:p>
          <a:p>
            <a:pPr marL="0" indent="0">
              <a:lnSpc>
                <a:spcPct val="90000"/>
              </a:lnSpc>
              <a:buNone/>
            </a:pPr>
            <a:r>
              <a:rPr lang="en-US" sz="1600" dirty="0">
                <a:solidFill>
                  <a:srgbClr val="FFFFFF"/>
                </a:solidFill>
                <a:latin typeface="Times New Roman" panose="02020603050405020304" pitchFamily="18" charset="0"/>
                <a:cs typeface="Times New Roman" panose="02020603050405020304" pitchFamily="18" charset="0"/>
              </a:rPr>
              <a:t>          ii) DATASET</a:t>
            </a:r>
          </a:p>
          <a:p>
            <a:pPr>
              <a:lnSpc>
                <a:spcPct val="90000"/>
              </a:lnSpc>
            </a:pPr>
            <a:r>
              <a:rPr lang="en-US" sz="1600" dirty="0">
                <a:solidFill>
                  <a:srgbClr val="FFFFFF"/>
                </a:solidFill>
                <a:latin typeface="Times New Roman" panose="02020603050405020304" pitchFamily="18" charset="0"/>
                <a:cs typeface="Times New Roman" panose="02020603050405020304" pitchFamily="18" charset="0"/>
              </a:rPr>
              <a:t>DATA PRE-PROCESSING</a:t>
            </a:r>
          </a:p>
          <a:p>
            <a:pPr>
              <a:lnSpc>
                <a:spcPct val="90000"/>
              </a:lnSpc>
            </a:pPr>
            <a:r>
              <a:rPr lang="en-US" sz="1600" dirty="0">
                <a:solidFill>
                  <a:srgbClr val="FFFFFF"/>
                </a:solidFill>
                <a:latin typeface="Times New Roman" panose="02020603050405020304" pitchFamily="18" charset="0"/>
                <a:cs typeface="Times New Roman" panose="02020603050405020304" pitchFamily="18" charset="0"/>
              </a:rPr>
              <a:t>RESULT AND DISCUSSION</a:t>
            </a:r>
          </a:p>
          <a:p>
            <a:pPr marL="285750" indent="-285750">
              <a:lnSpc>
                <a:spcPct val="90000"/>
              </a:lnSpc>
              <a:buFont typeface="Wingdings" panose="05000000000000000000" pitchFamily="2" charset="2"/>
              <a:buChar char="§"/>
            </a:pPr>
            <a:endParaRPr lang="en-US" sz="1600" dirty="0">
              <a:solidFill>
                <a:srgbClr val="FFFFFF"/>
              </a:solidFill>
              <a:latin typeface="Times New Roman" panose="02020603050405020304" pitchFamily="18" charset="0"/>
              <a:cs typeface="Times New Roman" panose="02020603050405020304" pitchFamily="18" charset="0"/>
            </a:endParaRPr>
          </a:p>
          <a:p>
            <a:pPr marL="285750" indent="-285750">
              <a:lnSpc>
                <a:spcPct val="90000"/>
              </a:lnSpc>
              <a:buFont typeface="Wingdings" panose="05000000000000000000" pitchFamily="2" charset="2"/>
              <a:buChar char="§"/>
            </a:pPr>
            <a:endParaRPr lang="en-US" sz="1600" b="1" dirty="0">
              <a:solidFill>
                <a:srgbClr val="FFFFFF"/>
              </a:solidFill>
              <a:latin typeface="Times New Roman" panose="02020603050405020304" pitchFamily="18" charset="0"/>
              <a:cs typeface="Times New Roman" panose="02020603050405020304" pitchFamily="18" charset="0"/>
            </a:endParaRPr>
          </a:p>
          <a:p>
            <a:pPr>
              <a:lnSpc>
                <a:spcPct val="90000"/>
              </a:lnSpc>
            </a:pPr>
            <a:endParaRPr lang="en-IN" sz="1600" dirty="0">
              <a:solidFill>
                <a:srgbClr val="FFFFFF"/>
              </a:solidFill>
            </a:endParaRPr>
          </a:p>
        </p:txBody>
      </p:sp>
      <p:sp>
        <p:nvSpPr>
          <p:cNvPr id="4" name="Date Placeholder 3">
            <a:extLst>
              <a:ext uri="{FF2B5EF4-FFF2-40B4-BE49-F238E27FC236}">
                <a16:creationId xmlns:a16="http://schemas.microsoft.com/office/drawing/2014/main" id="{D94CC130-448C-EBDF-2E88-D3CBFE6EFC36}"/>
              </a:ext>
            </a:extLst>
          </p:cNvPr>
          <p:cNvSpPr>
            <a:spLocks noGrp="1"/>
          </p:cNvSpPr>
          <p:nvPr>
            <p:ph type="dt" sz="half" idx="10"/>
          </p:nvPr>
        </p:nvSpPr>
        <p:spPr>
          <a:xfrm>
            <a:off x="8900668" y="6446837"/>
            <a:ext cx="2844799" cy="365125"/>
          </a:xfrm>
        </p:spPr>
        <p:txBody>
          <a:bodyPr/>
          <a:lstStyle/>
          <a:p>
            <a:fld id="{D1BFC238-BCDF-4A29-86D8-C1E506F2AB67}" type="datetime1">
              <a:rPr lang="en-IN" smtClean="0"/>
              <a:t>18-04-2023</a:t>
            </a:fld>
            <a:endParaRPr lang="en-IN" dirty="0"/>
          </a:p>
        </p:txBody>
      </p:sp>
    </p:spTree>
    <p:extLst>
      <p:ext uri="{BB962C8B-B14F-4D97-AF65-F5344CB8AC3E}">
        <p14:creationId xmlns:p14="http://schemas.microsoft.com/office/powerpoint/2010/main" val="39757157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54BA9-A243-96CA-00DA-8D6445D1C536}"/>
              </a:ext>
            </a:extLst>
          </p:cNvPr>
          <p:cNvSpPr>
            <a:spLocks noGrp="1"/>
          </p:cNvSpPr>
          <p:nvPr>
            <p:ph type="title"/>
          </p:nvPr>
        </p:nvSpPr>
        <p:spPr/>
        <p:txBody>
          <a:bodyPr>
            <a:normAutofit/>
          </a:bodyPr>
          <a:lstStyle/>
          <a:p>
            <a:r>
              <a:rPr lang="en-IN" sz="3600" dirty="0">
                <a:latin typeface="Algerian" panose="04020705040A02060702" pitchFamily="82" charset="0"/>
              </a:rPr>
              <a:t>Results and Discussion</a:t>
            </a:r>
          </a:p>
        </p:txBody>
      </p:sp>
      <p:pic>
        <p:nvPicPr>
          <p:cNvPr id="7" name="Content Placeholder 6">
            <a:extLst>
              <a:ext uri="{FF2B5EF4-FFF2-40B4-BE49-F238E27FC236}">
                <a16:creationId xmlns:a16="http://schemas.microsoft.com/office/drawing/2014/main" id="{6B06C834-25AB-65D0-270E-E65E476B7F9D}"/>
              </a:ext>
            </a:extLst>
          </p:cNvPr>
          <p:cNvPicPr>
            <a:picLocks noGrp="1" noChangeAspect="1"/>
          </p:cNvPicPr>
          <p:nvPr>
            <p:ph idx="1"/>
          </p:nvPr>
        </p:nvPicPr>
        <p:blipFill>
          <a:blip r:embed="rId2"/>
          <a:stretch>
            <a:fillRect/>
          </a:stretch>
        </p:blipFill>
        <p:spPr>
          <a:xfrm>
            <a:off x="3627784" y="2389947"/>
            <a:ext cx="4117842" cy="4309028"/>
          </a:xfrm>
        </p:spPr>
      </p:pic>
      <p:sp>
        <p:nvSpPr>
          <p:cNvPr id="4" name="Date Placeholder 3">
            <a:extLst>
              <a:ext uri="{FF2B5EF4-FFF2-40B4-BE49-F238E27FC236}">
                <a16:creationId xmlns:a16="http://schemas.microsoft.com/office/drawing/2014/main" id="{8B233738-CA46-049C-03F3-AEA2CF08AA3A}"/>
              </a:ext>
            </a:extLst>
          </p:cNvPr>
          <p:cNvSpPr>
            <a:spLocks noGrp="1"/>
          </p:cNvSpPr>
          <p:nvPr>
            <p:ph type="dt" sz="half" idx="10"/>
          </p:nvPr>
        </p:nvSpPr>
        <p:spPr/>
        <p:txBody>
          <a:bodyPr/>
          <a:lstStyle/>
          <a:p>
            <a:fld id="{D04DA9EB-AACC-4916-81AD-67705558098C}" type="datetime1">
              <a:rPr lang="en-IN" smtClean="0"/>
              <a:t>18-04-2023</a:t>
            </a:fld>
            <a:endParaRPr lang="en-IN"/>
          </a:p>
        </p:txBody>
      </p:sp>
      <p:sp>
        <p:nvSpPr>
          <p:cNvPr id="5" name="Slide Number Placeholder 4">
            <a:extLst>
              <a:ext uri="{FF2B5EF4-FFF2-40B4-BE49-F238E27FC236}">
                <a16:creationId xmlns:a16="http://schemas.microsoft.com/office/drawing/2014/main" id="{86B58BB7-7375-6C17-C79B-B6379BCAE512}"/>
              </a:ext>
            </a:extLst>
          </p:cNvPr>
          <p:cNvSpPr>
            <a:spLocks noGrp="1"/>
          </p:cNvSpPr>
          <p:nvPr>
            <p:ph type="sldNum" sz="quarter" idx="12"/>
          </p:nvPr>
        </p:nvSpPr>
        <p:spPr/>
        <p:txBody>
          <a:bodyPr/>
          <a:lstStyle/>
          <a:p>
            <a:fld id="{58A6AE4E-7462-441F-81DE-F0E86FD4D10E}" type="slidenum">
              <a:rPr lang="en-IN" smtClean="0"/>
              <a:t>20</a:t>
            </a:fld>
            <a:endParaRPr lang="en-IN"/>
          </a:p>
        </p:txBody>
      </p:sp>
      <p:sp>
        <p:nvSpPr>
          <p:cNvPr id="8" name="TextBox 7">
            <a:extLst>
              <a:ext uri="{FF2B5EF4-FFF2-40B4-BE49-F238E27FC236}">
                <a16:creationId xmlns:a16="http://schemas.microsoft.com/office/drawing/2014/main" id="{8AD7F8EE-72AB-A526-DF78-5F5284267E4D}"/>
              </a:ext>
            </a:extLst>
          </p:cNvPr>
          <p:cNvSpPr txBox="1"/>
          <p:nvPr/>
        </p:nvSpPr>
        <p:spPr>
          <a:xfrm>
            <a:off x="417442" y="1811892"/>
            <a:ext cx="7007088" cy="369332"/>
          </a:xfrm>
          <a:prstGeom prst="rect">
            <a:avLst/>
          </a:prstGeom>
          <a:noFill/>
        </p:spPr>
        <p:txBody>
          <a:bodyPr wrap="square" rtlCol="0">
            <a:spAutoFit/>
          </a:bodyPr>
          <a:lstStyle/>
          <a:p>
            <a:r>
              <a:rPr lang="en-IN" b="1" u="sng" dirty="0">
                <a:solidFill>
                  <a:schemeClr val="accent1">
                    <a:lumMod val="90000"/>
                    <a:lumOff val="10000"/>
                  </a:schemeClr>
                </a:solidFill>
                <a:latin typeface="Times New Roman" panose="02020603050405020304" pitchFamily="18" charset="0"/>
                <a:cs typeface="Times New Roman" panose="02020603050405020304" pitchFamily="18" charset="0"/>
              </a:rPr>
              <a:t>CONFUSION MATRIX OF THE PROPOSED MODEL</a:t>
            </a:r>
          </a:p>
        </p:txBody>
      </p:sp>
    </p:spTree>
    <p:extLst>
      <p:ext uri="{BB962C8B-B14F-4D97-AF65-F5344CB8AC3E}">
        <p14:creationId xmlns:p14="http://schemas.microsoft.com/office/powerpoint/2010/main" val="29287601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54BA9-A243-96CA-00DA-8D6445D1C536}"/>
              </a:ext>
            </a:extLst>
          </p:cNvPr>
          <p:cNvSpPr>
            <a:spLocks noGrp="1"/>
          </p:cNvSpPr>
          <p:nvPr>
            <p:ph type="title"/>
          </p:nvPr>
        </p:nvSpPr>
        <p:spPr/>
        <p:txBody>
          <a:bodyPr>
            <a:normAutofit/>
          </a:bodyPr>
          <a:lstStyle/>
          <a:p>
            <a:r>
              <a:rPr lang="en-IN" sz="3600" dirty="0">
                <a:latin typeface="Algerian" panose="04020705040A02060702" pitchFamily="82" charset="0"/>
              </a:rPr>
              <a:t>Results and Discussion</a:t>
            </a:r>
          </a:p>
        </p:txBody>
      </p:sp>
      <p:sp>
        <p:nvSpPr>
          <p:cNvPr id="4" name="Date Placeholder 3">
            <a:extLst>
              <a:ext uri="{FF2B5EF4-FFF2-40B4-BE49-F238E27FC236}">
                <a16:creationId xmlns:a16="http://schemas.microsoft.com/office/drawing/2014/main" id="{8B233738-CA46-049C-03F3-AEA2CF08AA3A}"/>
              </a:ext>
            </a:extLst>
          </p:cNvPr>
          <p:cNvSpPr>
            <a:spLocks noGrp="1"/>
          </p:cNvSpPr>
          <p:nvPr>
            <p:ph type="dt" sz="half" idx="10"/>
          </p:nvPr>
        </p:nvSpPr>
        <p:spPr/>
        <p:txBody>
          <a:bodyPr/>
          <a:lstStyle/>
          <a:p>
            <a:fld id="{D04DA9EB-AACC-4916-81AD-67705558098C}" type="datetime1">
              <a:rPr lang="en-IN" smtClean="0"/>
              <a:t>18-04-2023</a:t>
            </a:fld>
            <a:endParaRPr lang="en-IN"/>
          </a:p>
        </p:txBody>
      </p:sp>
      <p:sp>
        <p:nvSpPr>
          <p:cNvPr id="5" name="Slide Number Placeholder 4">
            <a:extLst>
              <a:ext uri="{FF2B5EF4-FFF2-40B4-BE49-F238E27FC236}">
                <a16:creationId xmlns:a16="http://schemas.microsoft.com/office/drawing/2014/main" id="{86B58BB7-7375-6C17-C79B-B6379BCAE512}"/>
              </a:ext>
            </a:extLst>
          </p:cNvPr>
          <p:cNvSpPr>
            <a:spLocks noGrp="1"/>
          </p:cNvSpPr>
          <p:nvPr>
            <p:ph type="sldNum" sz="quarter" idx="12"/>
          </p:nvPr>
        </p:nvSpPr>
        <p:spPr/>
        <p:txBody>
          <a:bodyPr/>
          <a:lstStyle/>
          <a:p>
            <a:fld id="{58A6AE4E-7462-441F-81DE-F0E86FD4D10E}" type="slidenum">
              <a:rPr lang="en-IN" smtClean="0"/>
              <a:t>21</a:t>
            </a:fld>
            <a:endParaRPr lang="en-IN"/>
          </a:p>
        </p:txBody>
      </p:sp>
      <p:sp>
        <p:nvSpPr>
          <p:cNvPr id="8" name="TextBox 7">
            <a:extLst>
              <a:ext uri="{FF2B5EF4-FFF2-40B4-BE49-F238E27FC236}">
                <a16:creationId xmlns:a16="http://schemas.microsoft.com/office/drawing/2014/main" id="{8AD7F8EE-72AB-A526-DF78-5F5284267E4D}"/>
              </a:ext>
            </a:extLst>
          </p:cNvPr>
          <p:cNvSpPr txBox="1"/>
          <p:nvPr/>
        </p:nvSpPr>
        <p:spPr>
          <a:xfrm>
            <a:off x="487016" y="1811164"/>
            <a:ext cx="7007088" cy="369332"/>
          </a:xfrm>
          <a:prstGeom prst="rect">
            <a:avLst/>
          </a:prstGeom>
          <a:noFill/>
        </p:spPr>
        <p:txBody>
          <a:bodyPr wrap="square" rtlCol="0">
            <a:spAutoFit/>
          </a:bodyPr>
          <a:lstStyle/>
          <a:p>
            <a:r>
              <a:rPr lang="en-IN" b="1" dirty="0">
                <a:solidFill>
                  <a:schemeClr val="accent1">
                    <a:lumMod val="90000"/>
                    <a:lumOff val="10000"/>
                  </a:schemeClr>
                </a:solidFill>
                <a:latin typeface="Times New Roman" panose="02020603050405020304" pitchFamily="18" charset="0"/>
                <a:cs typeface="Times New Roman" panose="02020603050405020304" pitchFamily="18" charset="0"/>
              </a:rPr>
              <a:t>ACCURACY OF THE PROPOSED MODEL</a:t>
            </a:r>
          </a:p>
        </p:txBody>
      </p:sp>
      <p:sp>
        <p:nvSpPr>
          <p:cNvPr id="6" name="Content Placeholder 5">
            <a:extLst>
              <a:ext uri="{FF2B5EF4-FFF2-40B4-BE49-F238E27FC236}">
                <a16:creationId xmlns:a16="http://schemas.microsoft.com/office/drawing/2014/main" id="{F459C372-2A65-31B4-AF7D-AC3153798F9C}"/>
              </a:ext>
            </a:extLst>
          </p:cNvPr>
          <p:cNvSpPr>
            <a:spLocks noGrp="1"/>
          </p:cNvSpPr>
          <p:nvPr>
            <p:ph idx="1"/>
          </p:nvPr>
        </p:nvSpPr>
        <p:spPr>
          <a:xfrm>
            <a:off x="581192" y="2180496"/>
            <a:ext cx="11029615" cy="4349513"/>
          </a:xfrm>
        </p:spPr>
        <p:txBody>
          <a:bodyPr/>
          <a:lstStyle/>
          <a:p>
            <a:endParaRPr lang="en-IN" dirty="0"/>
          </a:p>
        </p:txBody>
      </p:sp>
      <p:pic>
        <p:nvPicPr>
          <p:cNvPr id="10" name="Picture 9">
            <a:extLst>
              <a:ext uri="{FF2B5EF4-FFF2-40B4-BE49-F238E27FC236}">
                <a16:creationId xmlns:a16="http://schemas.microsoft.com/office/drawing/2014/main" id="{CCFEECAC-5395-4F58-490E-426FDB2F8148}"/>
              </a:ext>
            </a:extLst>
          </p:cNvPr>
          <p:cNvPicPr>
            <a:picLocks noChangeAspect="1"/>
          </p:cNvPicPr>
          <p:nvPr/>
        </p:nvPicPr>
        <p:blipFill>
          <a:blip r:embed="rId2"/>
          <a:stretch>
            <a:fillRect/>
          </a:stretch>
        </p:blipFill>
        <p:spPr>
          <a:xfrm>
            <a:off x="3302887" y="2433167"/>
            <a:ext cx="5173438" cy="4096842"/>
          </a:xfrm>
          <a:prstGeom prst="rect">
            <a:avLst/>
          </a:prstGeom>
        </p:spPr>
      </p:pic>
    </p:spTree>
    <p:extLst>
      <p:ext uri="{BB962C8B-B14F-4D97-AF65-F5344CB8AC3E}">
        <p14:creationId xmlns:p14="http://schemas.microsoft.com/office/powerpoint/2010/main" val="2298599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54BA9-A243-96CA-00DA-8D6445D1C536}"/>
              </a:ext>
            </a:extLst>
          </p:cNvPr>
          <p:cNvSpPr>
            <a:spLocks noGrp="1"/>
          </p:cNvSpPr>
          <p:nvPr>
            <p:ph type="title"/>
          </p:nvPr>
        </p:nvSpPr>
        <p:spPr/>
        <p:txBody>
          <a:bodyPr>
            <a:normAutofit/>
          </a:bodyPr>
          <a:lstStyle/>
          <a:p>
            <a:r>
              <a:rPr lang="en-IN" sz="3600" dirty="0">
                <a:latin typeface="Algerian" panose="04020705040A02060702" pitchFamily="82" charset="0"/>
              </a:rPr>
              <a:t>Results and Discussion</a:t>
            </a:r>
          </a:p>
        </p:txBody>
      </p:sp>
      <p:sp>
        <p:nvSpPr>
          <p:cNvPr id="4" name="Date Placeholder 3">
            <a:extLst>
              <a:ext uri="{FF2B5EF4-FFF2-40B4-BE49-F238E27FC236}">
                <a16:creationId xmlns:a16="http://schemas.microsoft.com/office/drawing/2014/main" id="{8B233738-CA46-049C-03F3-AEA2CF08AA3A}"/>
              </a:ext>
            </a:extLst>
          </p:cNvPr>
          <p:cNvSpPr>
            <a:spLocks noGrp="1"/>
          </p:cNvSpPr>
          <p:nvPr>
            <p:ph type="dt" sz="half" idx="10"/>
          </p:nvPr>
        </p:nvSpPr>
        <p:spPr/>
        <p:txBody>
          <a:bodyPr/>
          <a:lstStyle/>
          <a:p>
            <a:fld id="{D04DA9EB-AACC-4916-81AD-67705558098C}" type="datetime1">
              <a:rPr lang="en-IN" smtClean="0"/>
              <a:t>18-04-2023</a:t>
            </a:fld>
            <a:endParaRPr lang="en-IN"/>
          </a:p>
        </p:txBody>
      </p:sp>
      <p:sp>
        <p:nvSpPr>
          <p:cNvPr id="5" name="Slide Number Placeholder 4">
            <a:extLst>
              <a:ext uri="{FF2B5EF4-FFF2-40B4-BE49-F238E27FC236}">
                <a16:creationId xmlns:a16="http://schemas.microsoft.com/office/drawing/2014/main" id="{86B58BB7-7375-6C17-C79B-B6379BCAE512}"/>
              </a:ext>
            </a:extLst>
          </p:cNvPr>
          <p:cNvSpPr>
            <a:spLocks noGrp="1"/>
          </p:cNvSpPr>
          <p:nvPr>
            <p:ph type="sldNum" sz="quarter" idx="12"/>
          </p:nvPr>
        </p:nvSpPr>
        <p:spPr/>
        <p:txBody>
          <a:bodyPr/>
          <a:lstStyle/>
          <a:p>
            <a:fld id="{58A6AE4E-7462-441F-81DE-F0E86FD4D10E}" type="slidenum">
              <a:rPr lang="en-IN" smtClean="0"/>
              <a:t>22</a:t>
            </a:fld>
            <a:endParaRPr lang="en-IN"/>
          </a:p>
        </p:txBody>
      </p:sp>
      <p:sp>
        <p:nvSpPr>
          <p:cNvPr id="8" name="TextBox 7">
            <a:extLst>
              <a:ext uri="{FF2B5EF4-FFF2-40B4-BE49-F238E27FC236}">
                <a16:creationId xmlns:a16="http://schemas.microsoft.com/office/drawing/2014/main" id="{8AD7F8EE-72AB-A526-DF78-5F5284267E4D}"/>
              </a:ext>
            </a:extLst>
          </p:cNvPr>
          <p:cNvSpPr txBox="1"/>
          <p:nvPr/>
        </p:nvSpPr>
        <p:spPr>
          <a:xfrm>
            <a:off x="581191" y="1811164"/>
            <a:ext cx="8368749" cy="369332"/>
          </a:xfrm>
          <a:prstGeom prst="rect">
            <a:avLst/>
          </a:prstGeom>
          <a:noFill/>
        </p:spPr>
        <p:txBody>
          <a:bodyPr wrap="square" rtlCol="0">
            <a:spAutoFit/>
          </a:bodyPr>
          <a:lstStyle/>
          <a:p>
            <a:r>
              <a:rPr lang="en-IN" sz="1800" b="1" u="sng" dirty="0">
                <a:solidFill>
                  <a:schemeClr val="accent1">
                    <a:lumMod val="90000"/>
                    <a:lumOff val="10000"/>
                  </a:schemeClr>
                </a:solidFill>
                <a:latin typeface="Times New Roman" panose="02020603050405020304" pitchFamily="18" charset="0"/>
                <a:cs typeface="Times New Roman" panose="02020603050405020304" pitchFamily="18" charset="0"/>
              </a:rPr>
              <a:t>PRECISION,RECALL AND F1_SCORE </a:t>
            </a:r>
            <a:r>
              <a:rPr lang="en-IN" b="1" u="sng" dirty="0">
                <a:solidFill>
                  <a:schemeClr val="accent1">
                    <a:lumMod val="90000"/>
                    <a:lumOff val="10000"/>
                  </a:schemeClr>
                </a:solidFill>
                <a:latin typeface="Times New Roman" panose="02020603050405020304" pitchFamily="18" charset="0"/>
                <a:cs typeface="Times New Roman" panose="02020603050405020304" pitchFamily="18" charset="0"/>
              </a:rPr>
              <a:t>OF THE PROPOSED MODEL</a:t>
            </a:r>
          </a:p>
        </p:txBody>
      </p:sp>
      <p:pic>
        <p:nvPicPr>
          <p:cNvPr id="7" name="Content Placeholder 6">
            <a:extLst>
              <a:ext uri="{FF2B5EF4-FFF2-40B4-BE49-F238E27FC236}">
                <a16:creationId xmlns:a16="http://schemas.microsoft.com/office/drawing/2014/main" id="{1A5B256C-E3AB-88E5-F814-7588A8384C9C}"/>
              </a:ext>
            </a:extLst>
          </p:cNvPr>
          <p:cNvPicPr>
            <a:picLocks noGrp="1" noChangeAspect="1"/>
          </p:cNvPicPr>
          <p:nvPr>
            <p:ph idx="1"/>
          </p:nvPr>
        </p:nvPicPr>
        <p:blipFill>
          <a:blip r:embed="rId2"/>
          <a:stretch>
            <a:fillRect/>
          </a:stretch>
        </p:blipFill>
        <p:spPr>
          <a:xfrm>
            <a:off x="3262122" y="2524668"/>
            <a:ext cx="5349704" cy="4305673"/>
          </a:xfrm>
        </p:spPr>
      </p:pic>
    </p:spTree>
    <p:extLst>
      <p:ext uri="{BB962C8B-B14F-4D97-AF65-F5344CB8AC3E}">
        <p14:creationId xmlns:p14="http://schemas.microsoft.com/office/powerpoint/2010/main" val="36516345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54BA9-A243-96CA-00DA-8D6445D1C536}"/>
              </a:ext>
            </a:extLst>
          </p:cNvPr>
          <p:cNvSpPr>
            <a:spLocks noGrp="1"/>
          </p:cNvSpPr>
          <p:nvPr>
            <p:ph type="title"/>
          </p:nvPr>
        </p:nvSpPr>
        <p:spPr/>
        <p:txBody>
          <a:bodyPr>
            <a:normAutofit/>
          </a:bodyPr>
          <a:lstStyle/>
          <a:p>
            <a:r>
              <a:rPr lang="en-IN" sz="3600" dirty="0">
                <a:latin typeface="Algerian" panose="04020705040A02060702" pitchFamily="82" charset="0"/>
              </a:rPr>
              <a:t>Results and Discussion</a:t>
            </a:r>
          </a:p>
        </p:txBody>
      </p:sp>
      <p:sp>
        <p:nvSpPr>
          <p:cNvPr id="4" name="Date Placeholder 3">
            <a:extLst>
              <a:ext uri="{FF2B5EF4-FFF2-40B4-BE49-F238E27FC236}">
                <a16:creationId xmlns:a16="http://schemas.microsoft.com/office/drawing/2014/main" id="{8B233738-CA46-049C-03F3-AEA2CF08AA3A}"/>
              </a:ext>
            </a:extLst>
          </p:cNvPr>
          <p:cNvSpPr>
            <a:spLocks noGrp="1"/>
          </p:cNvSpPr>
          <p:nvPr>
            <p:ph type="dt" sz="half" idx="10"/>
          </p:nvPr>
        </p:nvSpPr>
        <p:spPr/>
        <p:txBody>
          <a:bodyPr/>
          <a:lstStyle/>
          <a:p>
            <a:fld id="{D04DA9EB-AACC-4916-81AD-67705558098C}" type="datetime1">
              <a:rPr lang="en-IN" smtClean="0"/>
              <a:t>18-04-2023</a:t>
            </a:fld>
            <a:endParaRPr lang="en-IN"/>
          </a:p>
        </p:txBody>
      </p:sp>
      <p:sp>
        <p:nvSpPr>
          <p:cNvPr id="5" name="Slide Number Placeholder 4">
            <a:extLst>
              <a:ext uri="{FF2B5EF4-FFF2-40B4-BE49-F238E27FC236}">
                <a16:creationId xmlns:a16="http://schemas.microsoft.com/office/drawing/2014/main" id="{86B58BB7-7375-6C17-C79B-B6379BCAE512}"/>
              </a:ext>
            </a:extLst>
          </p:cNvPr>
          <p:cNvSpPr>
            <a:spLocks noGrp="1"/>
          </p:cNvSpPr>
          <p:nvPr>
            <p:ph type="sldNum" sz="quarter" idx="12"/>
          </p:nvPr>
        </p:nvSpPr>
        <p:spPr/>
        <p:txBody>
          <a:bodyPr/>
          <a:lstStyle/>
          <a:p>
            <a:fld id="{58A6AE4E-7462-441F-81DE-F0E86FD4D10E}" type="slidenum">
              <a:rPr lang="en-IN" smtClean="0"/>
              <a:t>23</a:t>
            </a:fld>
            <a:endParaRPr lang="en-IN"/>
          </a:p>
        </p:txBody>
      </p:sp>
      <p:sp>
        <p:nvSpPr>
          <p:cNvPr id="8" name="TextBox 7">
            <a:extLst>
              <a:ext uri="{FF2B5EF4-FFF2-40B4-BE49-F238E27FC236}">
                <a16:creationId xmlns:a16="http://schemas.microsoft.com/office/drawing/2014/main" id="{8AD7F8EE-72AB-A526-DF78-5F5284267E4D}"/>
              </a:ext>
            </a:extLst>
          </p:cNvPr>
          <p:cNvSpPr txBox="1"/>
          <p:nvPr/>
        </p:nvSpPr>
        <p:spPr>
          <a:xfrm>
            <a:off x="581191" y="1811164"/>
            <a:ext cx="8368749" cy="369332"/>
          </a:xfrm>
          <a:prstGeom prst="rect">
            <a:avLst/>
          </a:prstGeom>
          <a:noFill/>
        </p:spPr>
        <p:txBody>
          <a:bodyPr wrap="square" rtlCol="0">
            <a:spAutoFit/>
          </a:bodyPr>
          <a:lstStyle/>
          <a:p>
            <a:r>
              <a:rPr lang="en-IN" b="1" u="sng" dirty="0">
                <a:solidFill>
                  <a:schemeClr val="accent1">
                    <a:lumMod val="90000"/>
                    <a:lumOff val="10000"/>
                  </a:schemeClr>
                </a:solidFill>
                <a:latin typeface="Times New Roman" panose="02020603050405020304" pitchFamily="18" charset="0"/>
                <a:cs typeface="Times New Roman" panose="02020603050405020304" pitchFamily="18" charset="0"/>
              </a:rPr>
              <a:t>PLOT FOR LOSS AND ACCURACY OF THE PROPOSED MODEL</a:t>
            </a:r>
          </a:p>
        </p:txBody>
      </p:sp>
      <p:sp>
        <p:nvSpPr>
          <p:cNvPr id="6" name="Content Placeholder 5">
            <a:extLst>
              <a:ext uri="{FF2B5EF4-FFF2-40B4-BE49-F238E27FC236}">
                <a16:creationId xmlns:a16="http://schemas.microsoft.com/office/drawing/2014/main" id="{1C56C44F-AD75-5E06-C29A-30EDD7330FA7}"/>
              </a:ext>
            </a:extLst>
          </p:cNvPr>
          <p:cNvSpPr>
            <a:spLocks noGrp="1"/>
          </p:cNvSpPr>
          <p:nvPr>
            <p:ph idx="1"/>
          </p:nvPr>
        </p:nvSpPr>
        <p:spPr>
          <a:xfrm>
            <a:off x="581192" y="2180496"/>
            <a:ext cx="11029615" cy="4538356"/>
          </a:xfrm>
        </p:spPr>
        <p:txBody>
          <a:bodyPr/>
          <a:lstStyle/>
          <a:p>
            <a:endParaRPr lang="en-IN" dirty="0"/>
          </a:p>
        </p:txBody>
      </p:sp>
      <p:pic>
        <p:nvPicPr>
          <p:cNvPr id="10" name="Picture 9">
            <a:extLst>
              <a:ext uri="{FF2B5EF4-FFF2-40B4-BE49-F238E27FC236}">
                <a16:creationId xmlns:a16="http://schemas.microsoft.com/office/drawing/2014/main" id="{0031A542-64E4-560F-87E1-5E8258921754}"/>
              </a:ext>
            </a:extLst>
          </p:cNvPr>
          <p:cNvPicPr>
            <a:picLocks noChangeAspect="1"/>
          </p:cNvPicPr>
          <p:nvPr/>
        </p:nvPicPr>
        <p:blipFill>
          <a:blip r:embed="rId2"/>
          <a:stretch>
            <a:fillRect/>
          </a:stretch>
        </p:blipFill>
        <p:spPr>
          <a:xfrm>
            <a:off x="1741250" y="2464597"/>
            <a:ext cx="7780041" cy="4254255"/>
          </a:xfrm>
          <a:prstGeom prst="rect">
            <a:avLst/>
          </a:prstGeom>
        </p:spPr>
      </p:pic>
    </p:spTree>
    <p:extLst>
      <p:ext uri="{BB962C8B-B14F-4D97-AF65-F5344CB8AC3E}">
        <p14:creationId xmlns:p14="http://schemas.microsoft.com/office/powerpoint/2010/main" val="39442454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C6A47-6CD6-FC99-A37A-3C4B6A4558F1}"/>
              </a:ext>
            </a:extLst>
          </p:cNvPr>
          <p:cNvSpPr>
            <a:spLocks noGrp="1"/>
          </p:cNvSpPr>
          <p:nvPr>
            <p:ph type="title"/>
          </p:nvPr>
        </p:nvSpPr>
        <p:spPr/>
        <p:txBody>
          <a:bodyPr/>
          <a:lstStyle/>
          <a:p>
            <a:r>
              <a:rPr lang="en-IN" dirty="0"/>
              <a:t>REFERENCE</a:t>
            </a:r>
          </a:p>
        </p:txBody>
      </p:sp>
      <p:sp>
        <p:nvSpPr>
          <p:cNvPr id="3" name="Content Placeholder 2">
            <a:extLst>
              <a:ext uri="{FF2B5EF4-FFF2-40B4-BE49-F238E27FC236}">
                <a16:creationId xmlns:a16="http://schemas.microsoft.com/office/drawing/2014/main" id="{EB106BD3-C7EA-B096-40FB-4C85DF166D2C}"/>
              </a:ext>
            </a:extLst>
          </p:cNvPr>
          <p:cNvSpPr>
            <a:spLocks noGrp="1"/>
          </p:cNvSpPr>
          <p:nvPr>
            <p:ph idx="1"/>
          </p:nvPr>
        </p:nvSpPr>
        <p:spPr>
          <a:xfrm>
            <a:off x="432105" y="2445026"/>
            <a:ext cx="11029615" cy="4671391"/>
          </a:xfrm>
        </p:spPr>
        <p:txBody>
          <a:bodyPr>
            <a:normAutofit fontScale="92500"/>
          </a:bodyPr>
          <a:lstStyle/>
          <a:p>
            <a:r>
              <a:rPr lang="en-IN" sz="2000" dirty="0">
                <a:latin typeface="Times New Roman" panose="02020603050405020304" pitchFamily="18" charset="0"/>
                <a:cs typeface="Times New Roman" panose="02020603050405020304" pitchFamily="18" charset="0"/>
              </a:rPr>
              <a:t>[</a:t>
            </a:r>
            <a:r>
              <a:rPr lang="en-IN" sz="2000" dirty="0">
                <a:latin typeface="Times New Roman" panose="02020603050405020304" pitchFamily="18" charset="0"/>
                <a:ea typeface="Tahoma" panose="020B0604030504040204" pitchFamily="34" charset="0"/>
                <a:cs typeface="Times New Roman" panose="02020603050405020304" pitchFamily="18" charset="0"/>
              </a:rPr>
              <a:t>1] </a:t>
            </a:r>
            <a:r>
              <a:rPr lang="en-IN" sz="2000" b="0" i="0" dirty="0" err="1">
                <a:solidFill>
                  <a:srgbClr val="222222"/>
                </a:solidFill>
                <a:effectLst/>
                <a:latin typeface="Times New Roman" panose="02020603050405020304" pitchFamily="18" charset="0"/>
                <a:ea typeface="Tahoma" panose="020B0604030504040204" pitchFamily="34" charset="0"/>
                <a:cs typeface="Times New Roman" panose="02020603050405020304" pitchFamily="18" charset="0"/>
              </a:rPr>
              <a:t>Sanil</a:t>
            </a:r>
            <a:r>
              <a:rPr lang="en-IN" sz="2000" b="0" i="0" dirty="0">
                <a:solidFill>
                  <a:srgbClr val="222222"/>
                </a:solidFill>
                <a:effectLst/>
                <a:latin typeface="Times New Roman" panose="02020603050405020304" pitchFamily="18" charset="0"/>
                <a:ea typeface="Tahoma" panose="020B0604030504040204" pitchFamily="34" charset="0"/>
                <a:cs typeface="Times New Roman" panose="02020603050405020304" pitchFamily="18" charset="0"/>
              </a:rPr>
              <a:t>, </a:t>
            </a:r>
            <a:r>
              <a:rPr lang="en-IN" sz="2000" b="0" i="0" dirty="0" err="1">
                <a:solidFill>
                  <a:srgbClr val="222222"/>
                </a:solidFill>
                <a:effectLst/>
                <a:latin typeface="Times New Roman" panose="02020603050405020304" pitchFamily="18" charset="0"/>
                <a:ea typeface="Tahoma" panose="020B0604030504040204" pitchFamily="34" charset="0"/>
                <a:cs typeface="Times New Roman" panose="02020603050405020304" pitchFamily="18" charset="0"/>
              </a:rPr>
              <a:t>Nischal</a:t>
            </a:r>
            <a:r>
              <a:rPr lang="en-IN" sz="2000" b="0" i="0" dirty="0">
                <a:solidFill>
                  <a:srgbClr val="222222"/>
                </a:solidFill>
                <a:effectLst/>
                <a:latin typeface="Times New Roman" panose="02020603050405020304" pitchFamily="18" charset="0"/>
                <a:ea typeface="Tahoma" panose="020B0604030504040204" pitchFamily="34" charset="0"/>
                <a:cs typeface="Times New Roman" panose="02020603050405020304" pitchFamily="18" charset="0"/>
              </a:rPr>
              <a:t>, et al. "Deep learning techniques for obstacle detection and avoidance in driverless cars." </a:t>
            </a:r>
            <a:r>
              <a:rPr lang="en-IN" sz="2000" b="0" i="1" dirty="0">
                <a:solidFill>
                  <a:srgbClr val="222222"/>
                </a:solidFill>
                <a:effectLst/>
                <a:latin typeface="Times New Roman" panose="02020603050405020304" pitchFamily="18" charset="0"/>
                <a:ea typeface="Tahoma" panose="020B0604030504040204" pitchFamily="34" charset="0"/>
                <a:cs typeface="Times New Roman" panose="02020603050405020304" pitchFamily="18" charset="0"/>
              </a:rPr>
              <a:t>2020 International Conference on Artificial Intelligence and Signal Processing (AISP)</a:t>
            </a:r>
            <a:r>
              <a:rPr lang="en-IN" sz="2000" b="0" i="0" dirty="0">
                <a:solidFill>
                  <a:srgbClr val="222222"/>
                </a:solidFill>
                <a:effectLst/>
                <a:latin typeface="Times New Roman" panose="02020603050405020304" pitchFamily="18" charset="0"/>
                <a:ea typeface="Tahoma" panose="020B0604030504040204" pitchFamily="34" charset="0"/>
                <a:cs typeface="Times New Roman" panose="02020603050405020304" pitchFamily="18" charset="0"/>
              </a:rPr>
              <a:t>. IEEE, 2020. </a:t>
            </a:r>
            <a:endParaRPr lang="en-IN" sz="2000" dirty="0">
              <a:latin typeface="Times New Roman" panose="02020603050405020304" pitchFamily="18" charset="0"/>
              <a:ea typeface="Tahoma" panose="020B0604030504040204" pitchFamily="34"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[2] Greenblatt, Nathan A. ”Self-driving cars and the law.” IEEE spectrum 53.2 (2016): 46-51. </a:t>
            </a:r>
          </a:p>
          <a:p>
            <a:r>
              <a:rPr lang="en-IN" sz="2000" dirty="0">
                <a:latin typeface="Times New Roman" panose="02020603050405020304" pitchFamily="18" charset="0"/>
                <a:cs typeface="Times New Roman" panose="02020603050405020304" pitchFamily="18" charset="0"/>
              </a:rPr>
              <a:t>[3] Do, Truong-Dong, et al. ”Real-Time Self-Driving Car Navigation Using Deep Neural Network.” 2018 4th International Conference on Green Technology and Sustainable Development (GTSD). IEEE, 2018. </a:t>
            </a:r>
          </a:p>
          <a:p>
            <a:r>
              <a:rPr lang="en-IN" sz="2000" dirty="0">
                <a:latin typeface="Times New Roman" panose="02020603050405020304" pitchFamily="18" charset="0"/>
                <a:cs typeface="Times New Roman" panose="02020603050405020304" pitchFamily="18" charset="0"/>
              </a:rPr>
              <a:t>[4] Howard, Daniel, and Danielle Dai. ”Public perceptions of self-driving cars: The case of Berkeley, California.” Transportation Research Board 93rd Annual Meeting. Vol. 14. No. 4502. 2014. </a:t>
            </a:r>
          </a:p>
          <a:p>
            <a:r>
              <a:rPr lang="en-IN" sz="2000" dirty="0">
                <a:latin typeface="Times New Roman" panose="02020603050405020304" pitchFamily="18" charset="0"/>
                <a:cs typeface="Times New Roman" panose="02020603050405020304" pitchFamily="18" charset="0"/>
              </a:rPr>
              <a:t>[5] </a:t>
            </a:r>
            <a:r>
              <a:rPr lang="en-IN" sz="2000" dirty="0" err="1">
                <a:latin typeface="Times New Roman" panose="02020603050405020304" pitchFamily="18" charset="0"/>
                <a:cs typeface="Times New Roman" panose="02020603050405020304" pitchFamily="18" charset="0"/>
              </a:rPr>
              <a:t>Urmson</a:t>
            </a:r>
            <a:r>
              <a:rPr lang="en-IN" sz="2000" dirty="0">
                <a:latin typeface="Times New Roman" panose="02020603050405020304" pitchFamily="18" charset="0"/>
                <a:cs typeface="Times New Roman" panose="02020603050405020304" pitchFamily="18" charset="0"/>
              </a:rPr>
              <a:t>, Chris. ”Self-driving cars and the urban challenge.” IEEE Intelligent Systems 23.2 (2008): 66-68. </a:t>
            </a:r>
          </a:p>
          <a:p>
            <a:r>
              <a:rPr lang="en-IN" sz="2000" dirty="0">
                <a:latin typeface="Times New Roman" panose="02020603050405020304" pitchFamily="18" charset="0"/>
                <a:cs typeface="Times New Roman" panose="02020603050405020304" pitchFamily="18" charset="0"/>
              </a:rPr>
              <a:t>[6] </a:t>
            </a:r>
            <a:r>
              <a:rPr lang="en-IN" sz="2000" dirty="0" err="1">
                <a:latin typeface="Times New Roman" panose="02020603050405020304" pitchFamily="18" charset="0"/>
                <a:cs typeface="Times New Roman" panose="02020603050405020304" pitchFamily="18" charset="0"/>
              </a:rPr>
              <a:t>Bimbraw</a:t>
            </a:r>
            <a:r>
              <a:rPr lang="en-IN" sz="2000" dirty="0">
                <a:latin typeface="Times New Roman" panose="02020603050405020304" pitchFamily="18" charset="0"/>
                <a:cs typeface="Times New Roman" panose="02020603050405020304" pitchFamily="18" charset="0"/>
              </a:rPr>
              <a:t>, Keshav. ”Autonomous cars: Past, present and future a review of the developments in the last century, the present scenario and the expected future of autonomous vehicle technology.” 2015 12th International Conference on Informatics in Control, Automation and Robotics (ICINCO). Vol. 1. IEEE, 2015. </a:t>
            </a:r>
          </a:p>
          <a:p>
            <a:endParaRPr lang="en-IN" sz="2000" dirty="0">
              <a:latin typeface="Times New Roman" panose="02020603050405020304" pitchFamily="18" charset="0"/>
              <a:cs typeface="Times New Roman" panose="02020603050405020304" pitchFamily="18" charset="0"/>
            </a:endParaRPr>
          </a:p>
          <a:p>
            <a:endParaRPr lang="en-IN" sz="2000" dirty="0"/>
          </a:p>
        </p:txBody>
      </p:sp>
      <p:sp>
        <p:nvSpPr>
          <p:cNvPr id="4" name="Date Placeholder 3">
            <a:extLst>
              <a:ext uri="{FF2B5EF4-FFF2-40B4-BE49-F238E27FC236}">
                <a16:creationId xmlns:a16="http://schemas.microsoft.com/office/drawing/2014/main" id="{70521EBF-CD52-DFF3-3E4E-FA26C277A69F}"/>
              </a:ext>
            </a:extLst>
          </p:cNvPr>
          <p:cNvSpPr>
            <a:spLocks noGrp="1"/>
          </p:cNvSpPr>
          <p:nvPr>
            <p:ph type="dt" sz="half" idx="10"/>
          </p:nvPr>
        </p:nvSpPr>
        <p:spPr/>
        <p:txBody>
          <a:bodyPr/>
          <a:lstStyle/>
          <a:p>
            <a:fld id="{D04DA9EB-AACC-4916-81AD-67705558098C}" type="datetime1">
              <a:rPr lang="en-IN" smtClean="0"/>
              <a:t>18-04-2023</a:t>
            </a:fld>
            <a:endParaRPr lang="en-IN"/>
          </a:p>
        </p:txBody>
      </p:sp>
      <p:sp>
        <p:nvSpPr>
          <p:cNvPr id="5" name="Slide Number Placeholder 4">
            <a:extLst>
              <a:ext uri="{FF2B5EF4-FFF2-40B4-BE49-F238E27FC236}">
                <a16:creationId xmlns:a16="http://schemas.microsoft.com/office/drawing/2014/main" id="{FBC00205-DBCE-1BF8-E2C8-73145E868DFC}"/>
              </a:ext>
            </a:extLst>
          </p:cNvPr>
          <p:cNvSpPr>
            <a:spLocks noGrp="1"/>
          </p:cNvSpPr>
          <p:nvPr>
            <p:ph type="sldNum" sz="quarter" idx="12"/>
          </p:nvPr>
        </p:nvSpPr>
        <p:spPr/>
        <p:txBody>
          <a:bodyPr/>
          <a:lstStyle/>
          <a:p>
            <a:fld id="{58A6AE4E-7462-441F-81DE-F0E86FD4D10E}" type="slidenum">
              <a:rPr lang="en-IN" smtClean="0"/>
              <a:t>24</a:t>
            </a:fld>
            <a:endParaRPr lang="en-IN"/>
          </a:p>
        </p:txBody>
      </p:sp>
    </p:spTree>
    <p:extLst>
      <p:ext uri="{BB962C8B-B14F-4D97-AF65-F5344CB8AC3E}">
        <p14:creationId xmlns:p14="http://schemas.microsoft.com/office/powerpoint/2010/main" val="12633782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292D5-27E3-6101-FE7A-908FAE06613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6135E81-BFCA-2202-B6D9-6687BA8B0C2B}"/>
              </a:ext>
            </a:extLst>
          </p:cNvPr>
          <p:cNvSpPr>
            <a:spLocks noGrp="1"/>
          </p:cNvSpPr>
          <p:nvPr>
            <p:ph idx="1"/>
          </p:nvPr>
        </p:nvSpPr>
        <p:spPr>
          <a:xfrm>
            <a:off x="581192" y="2117035"/>
            <a:ext cx="11029615" cy="4522303"/>
          </a:xfrm>
        </p:spPr>
        <p:txBody>
          <a:bodyPr>
            <a:normAutofit/>
          </a:bodyPr>
          <a:lstStyle/>
          <a:p>
            <a:r>
              <a:rPr lang="en-IN" sz="1800" dirty="0">
                <a:latin typeface="Times New Roman" panose="02020603050405020304" pitchFamily="18" charset="0"/>
                <a:cs typeface="Times New Roman" panose="02020603050405020304" pitchFamily="18" charset="0"/>
              </a:rPr>
              <a:t>[7] </a:t>
            </a:r>
            <a:r>
              <a:rPr lang="en-IN" sz="1800" dirty="0" err="1">
                <a:latin typeface="Times New Roman" panose="02020603050405020304" pitchFamily="18" charset="0"/>
                <a:cs typeface="Times New Roman" panose="02020603050405020304" pitchFamily="18" charset="0"/>
              </a:rPr>
              <a:t>Treml</a:t>
            </a:r>
            <a:r>
              <a:rPr lang="en-IN" sz="1800" dirty="0">
                <a:latin typeface="Times New Roman" panose="02020603050405020304" pitchFamily="18" charset="0"/>
                <a:cs typeface="Times New Roman" panose="02020603050405020304" pitchFamily="18" charset="0"/>
              </a:rPr>
              <a:t>, Michael, et al. ”Speeding up semantic segmentation for autonomous driving.” MLITS, NIPS Workshop. Vol. 1. 2016. </a:t>
            </a:r>
          </a:p>
          <a:p>
            <a:r>
              <a:rPr lang="en-IN" sz="1800" dirty="0">
                <a:latin typeface="Times New Roman" panose="02020603050405020304" pitchFamily="18" charset="0"/>
                <a:cs typeface="Times New Roman" panose="02020603050405020304" pitchFamily="18" charset="0"/>
              </a:rPr>
              <a:t>[8] Levinson, Jesse, et al. ”Towards fully autonomous driving: Systems and algorithms.” 2011 IEEE Intelligent Vehicles Symposium (IV). IEEE, 2011.</a:t>
            </a:r>
          </a:p>
          <a:p>
            <a:r>
              <a:rPr lang="en-IN" sz="1800" dirty="0">
                <a:latin typeface="Times New Roman" panose="02020603050405020304" pitchFamily="18" charset="0"/>
                <a:cs typeface="Times New Roman" panose="02020603050405020304" pitchFamily="18" charset="0"/>
              </a:rPr>
              <a:t> [9] Moravec, Hans P. ”The </a:t>
            </a:r>
            <a:r>
              <a:rPr lang="en-IN" sz="1800" dirty="0" err="1">
                <a:latin typeface="Times New Roman" panose="02020603050405020304" pitchFamily="18" charset="0"/>
                <a:cs typeface="Times New Roman" panose="02020603050405020304" pitchFamily="18" charset="0"/>
              </a:rPr>
              <a:t>stanford</a:t>
            </a:r>
            <a:r>
              <a:rPr lang="en-IN" sz="1800" dirty="0">
                <a:latin typeface="Times New Roman" panose="02020603050405020304" pitchFamily="18" charset="0"/>
                <a:cs typeface="Times New Roman" panose="02020603050405020304" pitchFamily="18" charset="0"/>
              </a:rPr>
              <a:t> cart and the CMU rover.” Autonomous Robot Vehicles. Springer, New York, NY, 1990. 407-419., Hans P. ”The </a:t>
            </a:r>
            <a:r>
              <a:rPr lang="en-IN" sz="1800" dirty="0" err="1">
                <a:latin typeface="Times New Roman" panose="02020603050405020304" pitchFamily="18" charset="0"/>
                <a:cs typeface="Times New Roman" panose="02020603050405020304" pitchFamily="18" charset="0"/>
              </a:rPr>
              <a:t>stanford</a:t>
            </a:r>
            <a:r>
              <a:rPr lang="en-IN" sz="1800" dirty="0">
                <a:latin typeface="Times New Roman" panose="02020603050405020304" pitchFamily="18" charset="0"/>
                <a:cs typeface="Times New Roman" panose="02020603050405020304" pitchFamily="18" charset="0"/>
              </a:rPr>
              <a:t> cart and the CMU rover.” Autonomous Robot Vehicles. Springer, New York, NY, 1990. 407-419. </a:t>
            </a:r>
          </a:p>
          <a:p>
            <a:r>
              <a:rPr lang="en-IN" sz="1800" dirty="0">
                <a:latin typeface="Times New Roman" panose="02020603050405020304" pitchFamily="18" charset="0"/>
                <a:cs typeface="Times New Roman" panose="02020603050405020304" pitchFamily="18" charset="0"/>
              </a:rPr>
              <a:t>[10] Bojarski, Mariusz, et al. ”End to end learning for self-driving cars.” </a:t>
            </a:r>
            <a:r>
              <a:rPr lang="en-IN" sz="1800" dirty="0" err="1">
                <a:latin typeface="Times New Roman" panose="02020603050405020304" pitchFamily="18" charset="0"/>
                <a:cs typeface="Times New Roman" panose="02020603050405020304" pitchFamily="18" charset="0"/>
              </a:rPr>
              <a:t>arXiv</a:t>
            </a:r>
            <a:r>
              <a:rPr lang="en-IN" sz="1800" dirty="0">
                <a:latin typeface="Times New Roman" panose="02020603050405020304" pitchFamily="18" charset="0"/>
                <a:cs typeface="Times New Roman" panose="02020603050405020304" pitchFamily="18" charset="0"/>
              </a:rPr>
              <a:t> preprint arXiv:1604.07316 (2016).</a:t>
            </a:r>
          </a:p>
          <a:p>
            <a:r>
              <a:rPr lang="en-IN" sz="1800" dirty="0">
                <a:latin typeface="Times New Roman" panose="02020603050405020304" pitchFamily="18" charset="0"/>
                <a:cs typeface="Times New Roman" panose="02020603050405020304" pitchFamily="18" charset="0"/>
              </a:rPr>
              <a:t>[11]Wei, </a:t>
            </a:r>
            <a:r>
              <a:rPr lang="en-IN" sz="1800" dirty="0" err="1">
                <a:latin typeface="Times New Roman" panose="02020603050405020304" pitchFamily="18" charset="0"/>
                <a:cs typeface="Times New Roman" panose="02020603050405020304" pitchFamily="18" charset="0"/>
              </a:rPr>
              <a:t>Junqing</a:t>
            </a:r>
            <a:r>
              <a:rPr lang="en-IN" sz="1800" dirty="0">
                <a:latin typeface="Times New Roman" panose="02020603050405020304" pitchFamily="18" charset="0"/>
                <a:cs typeface="Times New Roman" panose="02020603050405020304" pitchFamily="18" charset="0"/>
              </a:rPr>
              <a:t>, et al. ”Towards a viable autonomous driving research platform.” 2013 IEEE Intelligent Vehicles Symposium (IV). IEEE, 2013.</a:t>
            </a:r>
          </a:p>
          <a:p>
            <a:endParaRPr lang="en-IN" dirty="0"/>
          </a:p>
        </p:txBody>
      </p:sp>
      <p:sp>
        <p:nvSpPr>
          <p:cNvPr id="4" name="Date Placeholder 3">
            <a:extLst>
              <a:ext uri="{FF2B5EF4-FFF2-40B4-BE49-F238E27FC236}">
                <a16:creationId xmlns:a16="http://schemas.microsoft.com/office/drawing/2014/main" id="{08A23155-0DA9-6A86-624D-64647057FC4C}"/>
              </a:ext>
            </a:extLst>
          </p:cNvPr>
          <p:cNvSpPr>
            <a:spLocks noGrp="1"/>
          </p:cNvSpPr>
          <p:nvPr>
            <p:ph type="dt" sz="half" idx="10"/>
          </p:nvPr>
        </p:nvSpPr>
        <p:spPr/>
        <p:txBody>
          <a:bodyPr/>
          <a:lstStyle/>
          <a:p>
            <a:fld id="{D04DA9EB-AACC-4916-81AD-67705558098C}" type="datetime1">
              <a:rPr lang="en-IN" smtClean="0"/>
              <a:t>18-04-2023</a:t>
            </a:fld>
            <a:endParaRPr lang="en-IN"/>
          </a:p>
        </p:txBody>
      </p:sp>
      <p:sp>
        <p:nvSpPr>
          <p:cNvPr id="5" name="Slide Number Placeholder 4">
            <a:extLst>
              <a:ext uri="{FF2B5EF4-FFF2-40B4-BE49-F238E27FC236}">
                <a16:creationId xmlns:a16="http://schemas.microsoft.com/office/drawing/2014/main" id="{7B3B9681-FE29-AAAC-E37A-A386FBA518DA}"/>
              </a:ext>
            </a:extLst>
          </p:cNvPr>
          <p:cNvSpPr>
            <a:spLocks noGrp="1"/>
          </p:cNvSpPr>
          <p:nvPr>
            <p:ph type="sldNum" sz="quarter" idx="12"/>
          </p:nvPr>
        </p:nvSpPr>
        <p:spPr/>
        <p:txBody>
          <a:bodyPr/>
          <a:lstStyle/>
          <a:p>
            <a:fld id="{58A6AE4E-7462-441F-81DE-F0E86FD4D10E}" type="slidenum">
              <a:rPr lang="en-IN" smtClean="0"/>
              <a:t>25</a:t>
            </a:fld>
            <a:endParaRPr lang="en-IN"/>
          </a:p>
        </p:txBody>
      </p:sp>
    </p:spTree>
    <p:extLst>
      <p:ext uri="{BB962C8B-B14F-4D97-AF65-F5344CB8AC3E}">
        <p14:creationId xmlns:p14="http://schemas.microsoft.com/office/powerpoint/2010/main" val="7633863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A81853-BCE1-4B7C-922E-A502B7B5F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A53F3F5-328C-4AC3-B3C4-6A9D4C3D37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41F32E5-99A3-4DAC-5A36-B2F3466EBAB9}"/>
              </a:ext>
            </a:extLst>
          </p:cNvPr>
          <p:cNvSpPr>
            <a:spLocks noGrp="1"/>
          </p:cNvSpPr>
          <p:nvPr>
            <p:ph type="ctrTitle"/>
          </p:nvPr>
        </p:nvSpPr>
        <p:spPr>
          <a:xfrm>
            <a:off x="4241830" y="863695"/>
            <a:ext cx="7498617" cy="4947169"/>
          </a:xfrm>
        </p:spPr>
        <p:txBody>
          <a:bodyPr anchor="ctr">
            <a:normAutofit/>
          </a:bodyPr>
          <a:lstStyle/>
          <a:p>
            <a:r>
              <a:rPr lang="en-IN" sz="4400" b="1" dirty="0">
                <a:solidFill>
                  <a:srgbClr val="FFFFFF"/>
                </a:solidFill>
                <a:latin typeface="Times New Roman" panose="02020603050405020304" pitchFamily="18" charset="0"/>
                <a:cs typeface="Times New Roman" panose="02020603050405020304" pitchFamily="18" charset="0"/>
              </a:rPr>
              <a:t>THANK YOU</a:t>
            </a:r>
          </a:p>
        </p:txBody>
      </p:sp>
      <p:sp>
        <p:nvSpPr>
          <p:cNvPr id="13" name="Rectangle 12">
            <a:extLst>
              <a:ext uri="{FF2B5EF4-FFF2-40B4-BE49-F238E27FC236}">
                <a16:creationId xmlns:a16="http://schemas.microsoft.com/office/drawing/2014/main" id="{B38C0B53-F62B-4C6C-948D-0F3A70C42A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44729"/>
            <a:ext cx="3703320" cy="57458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60ECACBD-42EC-44A4-B0DE-2DEDB73E13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16">
            <a:extLst>
              <a:ext uri="{FF2B5EF4-FFF2-40B4-BE49-F238E27FC236}">
                <a16:creationId xmlns:a16="http://schemas.microsoft.com/office/drawing/2014/main" id="{9BBB5757-5277-4AC5-8E2C-46B13387BC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3643"/>
            <a:ext cx="7503637" cy="94997"/>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2C44EE37-A816-5BA8-91A5-3C267AF1959C}"/>
              </a:ext>
            </a:extLst>
          </p:cNvPr>
          <p:cNvSpPr>
            <a:spLocks noGrp="1"/>
          </p:cNvSpPr>
          <p:nvPr>
            <p:ph type="sldNum" sz="quarter" idx="12"/>
          </p:nvPr>
        </p:nvSpPr>
        <p:spPr>
          <a:xfrm>
            <a:off x="10558300" y="5956137"/>
            <a:ext cx="1016440" cy="365125"/>
          </a:xfrm>
        </p:spPr>
        <p:txBody>
          <a:bodyPr>
            <a:normAutofit/>
          </a:bodyPr>
          <a:lstStyle/>
          <a:p>
            <a:pPr>
              <a:spcAft>
                <a:spcPts val="600"/>
              </a:spcAft>
            </a:pPr>
            <a:fld id="{58A6AE4E-7462-441F-81DE-F0E86FD4D10E}" type="slidenum">
              <a:rPr lang="en-IN">
                <a:solidFill>
                  <a:srgbClr val="FFFFFF">
                    <a:alpha val="50000"/>
                  </a:srgbClr>
                </a:solidFill>
              </a:rPr>
              <a:pPr>
                <a:spcAft>
                  <a:spcPts val="600"/>
                </a:spcAft>
              </a:pPr>
              <a:t>26</a:t>
            </a:fld>
            <a:endParaRPr lang="en-IN">
              <a:solidFill>
                <a:srgbClr val="FFFFFF">
                  <a:alpha val="50000"/>
                </a:srgbClr>
              </a:solidFill>
            </a:endParaRPr>
          </a:p>
        </p:txBody>
      </p:sp>
      <p:sp>
        <p:nvSpPr>
          <p:cNvPr id="3" name="Date Placeholder 2">
            <a:extLst>
              <a:ext uri="{FF2B5EF4-FFF2-40B4-BE49-F238E27FC236}">
                <a16:creationId xmlns:a16="http://schemas.microsoft.com/office/drawing/2014/main" id="{0B049909-B120-47DC-3CAF-C0B23CED1038}"/>
              </a:ext>
            </a:extLst>
          </p:cNvPr>
          <p:cNvSpPr>
            <a:spLocks noGrp="1"/>
          </p:cNvSpPr>
          <p:nvPr>
            <p:ph type="dt" sz="half" idx="10"/>
          </p:nvPr>
        </p:nvSpPr>
        <p:spPr/>
        <p:txBody>
          <a:bodyPr/>
          <a:lstStyle/>
          <a:p>
            <a:fld id="{53A7B2BF-6849-4B1C-939A-9C6AA5866521}" type="datetime1">
              <a:rPr lang="en-IN" smtClean="0">
                <a:solidFill>
                  <a:schemeClr val="tx1"/>
                </a:solidFill>
              </a:rPr>
              <a:t>18-04-2023</a:t>
            </a:fld>
            <a:endParaRPr lang="en-IN" dirty="0">
              <a:solidFill>
                <a:schemeClr val="tx1"/>
              </a:solidFill>
            </a:endParaRPr>
          </a:p>
        </p:txBody>
      </p:sp>
    </p:spTree>
    <p:extLst>
      <p:ext uri="{BB962C8B-B14F-4D97-AF65-F5344CB8AC3E}">
        <p14:creationId xmlns:p14="http://schemas.microsoft.com/office/powerpoint/2010/main" val="39219927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3B412-6509-1475-D6ED-64EAE1AA9887}"/>
              </a:ext>
            </a:extLst>
          </p:cNvPr>
          <p:cNvSpPr>
            <a:spLocks noGrp="1"/>
          </p:cNvSpPr>
          <p:nvPr>
            <p:ph type="title"/>
          </p:nvPr>
        </p:nvSpPr>
        <p:spPr/>
        <p:txBody>
          <a:bodyPr/>
          <a:lstStyle/>
          <a:p>
            <a:pPr algn="ctr"/>
            <a:r>
              <a:rPr lang="en-US" sz="2800" b="1" dirty="0">
                <a:latin typeface="Times New Roman" panose="02020603050405020304" pitchFamily="18" charset="0"/>
                <a:cs typeface="Times New Roman" panose="02020603050405020304" pitchFamily="18" charset="0"/>
              </a:rPr>
              <a:t>ABSTRACT.</a:t>
            </a:r>
            <a:br>
              <a:rPr lang="en-US" sz="2800" b="1"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996C3D5B-3367-CF3D-D836-8038DC8CE4F8}"/>
              </a:ext>
            </a:extLst>
          </p:cNvPr>
          <p:cNvSpPr>
            <a:spLocks noGrp="1"/>
          </p:cNvSpPr>
          <p:nvPr>
            <p:ph idx="1"/>
          </p:nvPr>
        </p:nvSpPr>
        <p:spPr>
          <a:xfrm>
            <a:off x="581192" y="1911178"/>
            <a:ext cx="11029615" cy="4835611"/>
          </a:xfrm>
        </p:spPr>
        <p:txBody>
          <a:bodyPr>
            <a:normAutofit/>
          </a:bodyPr>
          <a:lstStyle/>
          <a:p>
            <a:r>
              <a:rPr lang="en-US" dirty="0">
                <a:latin typeface="Times New Roman" panose="02020603050405020304" pitchFamily="18" charset="0"/>
                <a:cs typeface="Times New Roman" panose="02020603050405020304" pitchFamily="18" charset="0"/>
              </a:rPr>
              <a:t>Artificial intelligence is one technology that would revolutionize the world as we know it and lead us head first into the future. </a:t>
            </a:r>
          </a:p>
          <a:p>
            <a:r>
              <a:rPr lang="en-US" dirty="0">
                <a:latin typeface="Times New Roman" panose="02020603050405020304" pitchFamily="18" charset="0"/>
                <a:cs typeface="Times New Roman" panose="02020603050405020304" pitchFamily="18" charset="0"/>
              </a:rPr>
              <a:t>One of the applications of AI and a tranche of Computer vision is the autonomous self-driving car. </a:t>
            </a:r>
          </a:p>
          <a:p>
            <a:r>
              <a:rPr lang="en-US" dirty="0">
                <a:latin typeface="Times New Roman" panose="02020603050405020304" pitchFamily="18" charset="0"/>
                <a:cs typeface="Times New Roman" panose="02020603050405020304" pitchFamily="18" charset="0"/>
              </a:rPr>
              <a:t>This robotic car might be today’s luxury but is surely tomorrow’s need. </a:t>
            </a:r>
          </a:p>
          <a:p>
            <a:r>
              <a:rPr lang="en-US" dirty="0">
                <a:latin typeface="Times New Roman" panose="02020603050405020304" pitchFamily="18" charset="0"/>
                <a:cs typeface="Times New Roman" panose="02020603050405020304" pitchFamily="18" charset="0"/>
              </a:rPr>
              <a:t>By the advent of deep learning many neural networks-based learning approaches are under consideration. </a:t>
            </a:r>
          </a:p>
          <a:p>
            <a:r>
              <a:rPr lang="en-US" dirty="0">
                <a:latin typeface="Times New Roman" panose="02020603050405020304" pitchFamily="18" charset="0"/>
                <a:cs typeface="Times New Roman" panose="02020603050405020304" pitchFamily="18" charset="0"/>
              </a:rPr>
              <a:t>This work tries to implement obstacle detection and avoidance in a self-driven car, One of advanced neural network called Convolutional Neural Network (CNN) is exploited for real time video/image analysis using an IOT device. </a:t>
            </a:r>
          </a:p>
          <a:p>
            <a:r>
              <a:rPr lang="en-US" dirty="0">
                <a:latin typeface="Times New Roman" panose="02020603050405020304" pitchFamily="18" charset="0"/>
                <a:cs typeface="Times New Roman" panose="02020603050405020304" pitchFamily="18" charset="0"/>
              </a:rPr>
              <a:t>This project makes use of a raspberry pi which is responsible for controlling the car and performing inference using CNN.</a:t>
            </a:r>
            <a:endParaRPr lang="en-IN"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30F1A2BF-6D37-2912-8837-EDECA4E94795}"/>
              </a:ext>
            </a:extLst>
          </p:cNvPr>
          <p:cNvSpPr>
            <a:spLocks noGrp="1"/>
          </p:cNvSpPr>
          <p:nvPr>
            <p:ph type="sldNum" sz="quarter" idx="12"/>
          </p:nvPr>
        </p:nvSpPr>
        <p:spPr>
          <a:xfrm>
            <a:off x="10659900" y="621175"/>
            <a:ext cx="1052508" cy="365125"/>
          </a:xfrm>
        </p:spPr>
        <p:txBody>
          <a:bodyPr/>
          <a:lstStyle/>
          <a:p>
            <a:fld id="{58A6AE4E-7462-441F-81DE-F0E86FD4D10E}" type="slidenum">
              <a:rPr lang="en-IN" sz="2000" smtClean="0">
                <a:solidFill>
                  <a:schemeClr val="bg1"/>
                </a:solidFill>
              </a:rPr>
              <a:t>3</a:t>
            </a:fld>
            <a:endParaRPr lang="en-IN" sz="2000" dirty="0">
              <a:solidFill>
                <a:schemeClr val="bg1"/>
              </a:solidFill>
            </a:endParaRPr>
          </a:p>
        </p:txBody>
      </p:sp>
      <p:sp>
        <p:nvSpPr>
          <p:cNvPr id="4" name="Date Placeholder 3">
            <a:extLst>
              <a:ext uri="{FF2B5EF4-FFF2-40B4-BE49-F238E27FC236}">
                <a16:creationId xmlns:a16="http://schemas.microsoft.com/office/drawing/2014/main" id="{B4BB3000-5AA8-452C-E937-2A877B912027}"/>
              </a:ext>
            </a:extLst>
          </p:cNvPr>
          <p:cNvSpPr>
            <a:spLocks noGrp="1"/>
          </p:cNvSpPr>
          <p:nvPr>
            <p:ph type="dt" sz="half" idx="10"/>
          </p:nvPr>
        </p:nvSpPr>
        <p:spPr>
          <a:xfrm>
            <a:off x="9153397" y="6236825"/>
            <a:ext cx="2844799" cy="365125"/>
          </a:xfrm>
        </p:spPr>
        <p:txBody>
          <a:bodyPr/>
          <a:lstStyle/>
          <a:p>
            <a:fld id="{34D55238-1E3A-4F12-BF3A-20845542A2AF}" type="datetime1">
              <a:rPr lang="en-IN" smtClean="0"/>
              <a:t>18-04-2023</a:t>
            </a:fld>
            <a:endParaRPr lang="en-IN"/>
          </a:p>
        </p:txBody>
      </p:sp>
    </p:spTree>
    <p:extLst>
      <p:ext uri="{BB962C8B-B14F-4D97-AF65-F5344CB8AC3E}">
        <p14:creationId xmlns:p14="http://schemas.microsoft.com/office/powerpoint/2010/main" val="1981390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5F28DDD-9641-43BA-944D-79B0687051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rgbClr val="FFFE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E4ACAD-9513-2591-6553-11D75B59C3AD}"/>
              </a:ext>
            </a:extLst>
          </p:cNvPr>
          <p:cNvSpPr>
            <a:spLocks noGrp="1"/>
          </p:cNvSpPr>
          <p:nvPr>
            <p:ph type="title"/>
          </p:nvPr>
        </p:nvSpPr>
        <p:spPr>
          <a:xfrm>
            <a:off x="746228" y="1037967"/>
            <a:ext cx="3054091" cy="4709131"/>
          </a:xfrm>
        </p:spPr>
        <p:txBody>
          <a:bodyPr anchor="ctr">
            <a:normAutofit/>
          </a:bodyPr>
          <a:lstStyle/>
          <a:p>
            <a:r>
              <a:rPr lang="en-US" sz="2600" b="1" dirty="0">
                <a:solidFill>
                  <a:schemeClr val="accent1"/>
                </a:solidFill>
                <a:latin typeface="Times New Roman" panose="02020603050405020304" pitchFamily="18" charset="0"/>
                <a:cs typeface="Times New Roman" panose="02020603050405020304" pitchFamily="18" charset="0"/>
              </a:rPr>
              <a:t>INTRODUCTION.</a:t>
            </a:r>
            <a:br>
              <a:rPr lang="en-US" sz="2600" b="1" dirty="0">
                <a:solidFill>
                  <a:schemeClr val="accent1"/>
                </a:solidFill>
                <a:latin typeface="Times New Roman" panose="02020603050405020304" pitchFamily="18" charset="0"/>
                <a:cs typeface="Times New Roman" panose="02020603050405020304" pitchFamily="18" charset="0"/>
              </a:rPr>
            </a:br>
            <a:endParaRPr lang="en-IN" sz="2600" dirty="0">
              <a:solidFill>
                <a:schemeClr val="accent1"/>
              </a:solidFill>
            </a:endParaRPr>
          </a:p>
        </p:txBody>
      </p:sp>
      <p:sp>
        <p:nvSpPr>
          <p:cNvPr id="15" name="Rectangle 14">
            <a:extLst>
              <a:ext uri="{FF2B5EF4-FFF2-40B4-BE49-F238E27FC236}">
                <a16:creationId xmlns:a16="http://schemas.microsoft.com/office/drawing/2014/main" id="{32AA2954-062E-4B72-A97B-0B066FB15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10CA29A6-E0B1-40CD-ADF7-7B8E932A3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8DD5F866-AD72-475A-B6C6-54E4577D4A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C02BAD4C-6EA9-4F10-92D4-A1C8C53DAE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 name="Slide Number Placeholder 6">
            <a:extLst>
              <a:ext uri="{FF2B5EF4-FFF2-40B4-BE49-F238E27FC236}">
                <a16:creationId xmlns:a16="http://schemas.microsoft.com/office/drawing/2014/main" id="{98B7D383-285D-A4C3-4233-151FC3A5F54D}"/>
              </a:ext>
            </a:extLst>
          </p:cNvPr>
          <p:cNvSpPr>
            <a:spLocks noGrp="1"/>
          </p:cNvSpPr>
          <p:nvPr>
            <p:ph type="sldNum" sz="quarter" idx="12"/>
          </p:nvPr>
        </p:nvSpPr>
        <p:spPr>
          <a:xfrm>
            <a:off x="746426" y="5956137"/>
            <a:ext cx="673300" cy="365125"/>
          </a:xfrm>
        </p:spPr>
        <p:txBody>
          <a:bodyPr>
            <a:normAutofit lnSpcReduction="10000"/>
          </a:bodyPr>
          <a:lstStyle/>
          <a:p>
            <a:pPr algn="l">
              <a:spcAft>
                <a:spcPts val="600"/>
              </a:spcAft>
            </a:pPr>
            <a:fld id="{58A6AE4E-7462-441F-81DE-F0E86FD4D10E}" type="slidenum">
              <a:rPr lang="en-IN" sz="1800">
                <a:solidFill>
                  <a:schemeClr val="accent1">
                    <a:lumMod val="75000"/>
                    <a:lumOff val="25000"/>
                  </a:schemeClr>
                </a:solidFill>
              </a:rPr>
              <a:pPr algn="l">
                <a:spcAft>
                  <a:spcPts val="600"/>
                </a:spcAft>
              </a:pPr>
              <a:t>4</a:t>
            </a:fld>
            <a:endParaRPr lang="en-IN" sz="1800" dirty="0">
              <a:solidFill>
                <a:schemeClr val="accent1">
                  <a:lumMod val="75000"/>
                  <a:lumOff val="25000"/>
                </a:schemeClr>
              </a:solidFill>
            </a:endParaRPr>
          </a:p>
        </p:txBody>
      </p:sp>
      <p:graphicFrame>
        <p:nvGraphicFramePr>
          <p:cNvPr id="9" name="Content Placeholder 2">
            <a:extLst>
              <a:ext uri="{FF2B5EF4-FFF2-40B4-BE49-F238E27FC236}">
                <a16:creationId xmlns:a16="http://schemas.microsoft.com/office/drawing/2014/main" id="{16A83E46-AD98-9E80-F55B-8AE8E85042FD}"/>
              </a:ext>
            </a:extLst>
          </p:cNvPr>
          <p:cNvGraphicFramePr>
            <a:graphicFrameLocks noGrp="1"/>
          </p:cNvGraphicFramePr>
          <p:nvPr>
            <p:ph idx="1"/>
            <p:extLst>
              <p:ext uri="{D42A27DB-BD31-4B8C-83A1-F6EECF244321}">
                <p14:modId xmlns:p14="http://schemas.microsoft.com/office/powerpoint/2010/main" val="3768834522"/>
              </p:ext>
            </p:extLst>
          </p:nvPr>
        </p:nvGraphicFramePr>
        <p:xfrm>
          <a:off x="4598438" y="1037967"/>
          <a:ext cx="7012370" cy="47091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Date Placeholder 2">
            <a:extLst>
              <a:ext uri="{FF2B5EF4-FFF2-40B4-BE49-F238E27FC236}">
                <a16:creationId xmlns:a16="http://schemas.microsoft.com/office/drawing/2014/main" id="{AEB809F8-0DC1-0CBC-6961-2B21A3EF935F}"/>
              </a:ext>
            </a:extLst>
          </p:cNvPr>
          <p:cNvSpPr>
            <a:spLocks noGrp="1"/>
          </p:cNvSpPr>
          <p:nvPr>
            <p:ph type="dt" sz="half" idx="10"/>
          </p:nvPr>
        </p:nvSpPr>
        <p:spPr/>
        <p:txBody>
          <a:bodyPr/>
          <a:lstStyle/>
          <a:p>
            <a:fld id="{7A19E3B1-CE90-4C14-9B87-D4A620A02EEE}" type="datetime1">
              <a:rPr lang="en-IN" smtClean="0"/>
              <a:t>18-04-2023</a:t>
            </a:fld>
            <a:endParaRPr lang="en-IN"/>
          </a:p>
        </p:txBody>
      </p:sp>
    </p:spTree>
    <p:extLst>
      <p:ext uri="{BB962C8B-B14F-4D97-AF65-F5344CB8AC3E}">
        <p14:creationId xmlns:p14="http://schemas.microsoft.com/office/powerpoint/2010/main" val="74374369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A59258C-AAC2-41CD-973C-7439B122A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Clr>
                <a:schemeClr val="accent1"/>
              </a:buClr>
              <a:buFont typeface="Arial" panose="020B0604020202020204" pitchFamily="34" charset="0"/>
              <a:buChar char="•"/>
            </a:pPr>
            <a:endParaRPr lang="en-US" dirty="0"/>
          </a:p>
        </p:txBody>
      </p:sp>
      <p:sp>
        <p:nvSpPr>
          <p:cNvPr id="14" name="Rectangle 13">
            <a:extLst>
              <a:ext uri="{FF2B5EF4-FFF2-40B4-BE49-F238E27FC236}">
                <a16:creationId xmlns:a16="http://schemas.microsoft.com/office/drawing/2014/main" id="{54516B72-0116-42B2-82A2-B11218A366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11319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BD3B86-7E72-2D93-9E8C-0E5C84A80598}"/>
              </a:ext>
            </a:extLst>
          </p:cNvPr>
          <p:cNvSpPr>
            <a:spLocks noGrp="1"/>
          </p:cNvSpPr>
          <p:nvPr>
            <p:ph type="title"/>
          </p:nvPr>
        </p:nvSpPr>
        <p:spPr>
          <a:xfrm>
            <a:off x="643468" y="1033389"/>
            <a:ext cx="4826256" cy="4825409"/>
          </a:xfrm>
        </p:spPr>
        <p:txBody>
          <a:bodyPr anchor="ctr">
            <a:normAutofit/>
          </a:bodyPr>
          <a:lstStyle/>
          <a:p>
            <a:r>
              <a:rPr lang="en-US" sz="5400" b="1" dirty="0">
                <a:solidFill>
                  <a:srgbClr val="FFFFFF"/>
                </a:solidFill>
                <a:latin typeface="Times New Roman" panose="02020603050405020304" pitchFamily="18" charset="0"/>
                <a:cs typeface="Times New Roman" panose="02020603050405020304" pitchFamily="18" charset="0"/>
              </a:rPr>
              <a:t>PROBLEM DEFINITION.</a:t>
            </a:r>
            <a:br>
              <a:rPr lang="en-US" sz="5400" b="1" dirty="0">
                <a:solidFill>
                  <a:srgbClr val="FFFFFF"/>
                </a:solidFill>
                <a:latin typeface="Times New Roman" panose="02020603050405020304" pitchFamily="18" charset="0"/>
                <a:cs typeface="Times New Roman" panose="02020603050405020304" pitchFamily="18" charset="0"/>
              </a:rPr>
            </a:br>
            <a:endParaRPr lang="en-IN" sz="5400" dirty="0">
              <a:solidFill>
                <a:srgbClr val="FFFFFF"/>
              </a:solidFill>
            </a:endParaRPr>
          </a:p>
        </p:txBody>
      </p:sp>
      <p:sp>
        <p:nvSpPr>
          <p:cNvPr id="16" name="Rectangle 15">
            <a:extLst>
              <a:ext uri="{FF2B5EF4-FFF2-40B4-BE49-F238E27FC236}">
                <a16:creationId xmlns:a16="http://schemas.microsoft.com/office/drawing/2014/main" id="{7CDB507F-21B7-4C27-B0FC-D9C465C6D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579" y="460868"/>
            <a:ext cx="4828032" cy="11165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AB1AE17-B7A3-4363-95CD-25441E2FF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2774" y="460868"/>
            <a:ext cx="4828032" cy="11165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1" name="Content Placeholder 2">
            <a:extLst>
              <a:ext uri="{FF2B5EF4-FFF2-40B4-BE49-F238E27FC236}">
                <a16:creationId xmlns:a16="http://schemas.microsoft.com/office/drawing/2014/main" id="{F964D364-8D8F-5105-0E2F-D11F6AD1FCEF}"/>
              </a:ext>
            </a:extLst>
          </p:cNvPr>
          <p:cNvSpPr>
            <a:spLocks noGrp="1"/>
          </p:cNvSpPr>
          <p:nvPr>
            <p:ph idx="1"/>
          </p:nvPr>
        </p:nvSpPr>
        <p:spPr>
          <a:xfrm>
            <a:off x="6755769" y="1033389"/>
            <a:ext cx="4855037" cy="4825409"/>
          </a:xfrm>
          <a:ln w="57150">
            <a:noFill/>
          </a:ln>
        </p:spPr>
        <p:txBody>
          <a:bodyPr anchor="ctr">
            <a:normAutofit/>
          </a:bodyPr>
          <a:lstStyle/>
          <a:p>
            <a:r>
              <a:rPr lang="en-US" sz="2000" b="0" i="0" dirty="0">
                <a:solidFill>
                  <a:schemeClr val="accent2">
                    <a:lumMod val="50000"/>
                  </a:schemeClr>
                </a:solidFill>
                <a:effectLst/>
                <a:latin typeface="Times New Roman" panose="02020603050405020304" pitchFamily="18" charset="0"/>
                <a:cs typeface="Times New Roman" panose="02020603050405020304" pitchFamily="18" charset="0"/>
              </a:rPr>
              <a:t>Self-driving cars are already cruising the streets today.</a:t>
            </a:r>
          </a:p>
          <a:p>
            <a:r>
              <a:rPr lang="en-US" sz="2000" b="0" i="0" dirty="0">
                <a:solidFill>
                  <a:schemeClr val="accent2">
                    <a:lumMod val="50000"/>
                  </a:schemeClr>
                </a:solidFill>
                <a:effectLst/>
                <a:latin typeface="Times New Roman" panose="02020603050405020304" pitchFamily="18" charset="0"/>
                <a:cs typeface="Times New Roman" panose="02020603050405020304" pitchFamily="18" charset="0"/>
              </a:rPr>
              <a:t> And while these cars will ultimately be safer and cleaner than their manual counterparts, they can’t completely avoid accidents altogether. </a:t>
            </a:r>
          </a:p>
          <a:p>
            <a:r>
              <a:rPr lang="en-US" sz="2000" dirty="0">
                <a:solidFill>
                  <a:schemeClr val="accent2">
                    <a:lumMod val="50000"/>
                  </a:schemeClr>
                </a:solidFill>
                <a:latin typeface="Times New Roman" panose="02020603050405020304" pitchFamily="18" charset="0"/>
                <a:ea typeface="Roboto" panose="02000000000000000000" pitchFamily="2" charset="0"/>
                <a:cs typeface="Times New Roman" panose="02020603050405020304" pitchFamily="18" charset="0"/>
              </a:rPr>
              <a:t>The aim is not to survive a car accident but is to prevent it from happening.</a:t>
            </a:r>
          </a:p>
          <a:p>
            <a:r>
              <a:rPr lang="en-US" sz="2000" dirty="0">
                <a:solidFill>
                  <a:schemeClr val="accent2">
                    <a:lumMod val="50000"/>
                  </a:schemeClr>
                </a:solidFill>
                <a:latin typeface="Times New Roman" panose="02020603050405020304" pitchFamily="18" charset="0"/>
                <a:ea typeface="Roboto" panose="02000000000000000000" pitchFamily="2" charset="0"/>
                <a:cs typeface="Times New Roman" panose="02020603050405020304" pitchFamily="18" charset="0"/>
              </a:rPr>
              <a:t>This</a:t>
            </a:r>
            <a:r>
              <a:rPr lang="en-US" sz="2000" dirty="0">
                <a:solidFill>
                  <a:schemeClr val="accent2">
                    <a:lumMod val="50000"/>
                  </a:schemeClr>
                </a:solidFill>
                <a:latin typeface="Times New Roman" panose="02020603050405020304" pitchFamily="18" charset="0"/>
                <a:cs typeface="Times New Roman" panose="02020603050405020304" pitchFamily="18" charset="0"/>
              </a:rPr>
              <a:t> </a:t>
            </a:r>
            <a:r>
              <a:rPr lang="en-US" sz="2000" dirty="0">
                <a:solidFill>
                  <a:schemeClr val="accent2">
                    <a:lumMod val="50000"/>
                  </a:schemeClr>
                </a:solidFill>
                <a:latin typeface="Times New Roman" panose="02020603050405020304" pitchFamily="18" charset="0"/>
                <a:ea typeface="Roboto" panose="02000000000000000000" pitchFamily="2" charset="0"/>
                <a:cs typeface="Times New Roman" panose="02020603050405020304" pitchFamily="18" charset="0"/>
              </a:rPr>
              <a:t>work tries to implement obstacle detection and avoidance in a self-driven car.</a:t>
            </a:r>
            <a:endParaRPr lang="en-US" sz="2000" b="0" i="0" dirty="0">
              <a:solidFill>
                <a:schemeClr val="accent2">
                  <a:lumMod val="50000"/>
                </a:schemeClr>
              </a:solidFill>
              <a:effectLst/>
              <a:latin typeface="Times New Roman" panose="02020603050405020304" pitchFamily="18" charset="0"/>
              <a:ea typeface="Roboto" panose="02000000000000000000" pitchFamily="2" charset="0"/>
              <a:cs typeface="Times New Roman" panose="02020603050405020304" pitchFamily="18" charset="0"/>
            </a:endParaRPr>
          </a:p>
          <a:p>
            <a:r>
              <a:rPr lang="en-US" sz="2000" b="0" i="0" dirty="0">
                <a:solidFill>
                  <a:schemeClr val="accent2">
                    <a:lumMod val="50000"/>
                  </a:schemeClr>
                </a:solidFill>
                <a:effectLst/>
                <a:latin typeface="Times New Roman" panose="02020603050405020304" pitchFamily="18" charset="0"/>
                <a:cs typeface="Times New Roman" panose="02020603050405020304" pitchFamily="18" charset="0"/>
              </a:rPr>
              <a:t>Also, how should the car be programmed if it encounters an unavoidable accident.</a:t>
            </a:r>
            <a:endParaRPr lang="en-IN" sz="2000"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BA1E007A-A2A5-64F8-8A2A-5A5F2612DF09}"/>
              </a:ext>
            </a:extLst>
          </p:cNvPr>
          <p:cNvSpPr>
            <a:spLocks noGrp="1"/>
          </p:cNvSpPr>
          <p:nvPr>
            <p:ph type="sldNum" sz="quarter" idx="12"/>
          </p:nvPr>
        </p:nvSpPr>
        <p:spPr>
          <a:xfrm>
            <a:off x="10558300" y="5956137"/>
            <a:ext cx="1052508" cy="365125"/>
          </a:xfrm>
        </p:spPr>
        <p:txBody>
          <a:bodyPr>
            <a:normAutofit lnSpcReduction="10000"/>
          </a:bodyPr>
          <a:lstStyle/>
          <a:p>
            <a:pPr>
              <a:spcAft>
                <a:spcPts val="600"/>
              </a:spcAft>
            </a:pPr>
            <a:fld id="{58A6AE4E-7462-441F-81DE-F0E86FD4D10E}" type="slidenum">
              <a:rPr lang="en-IN" sz="1800">
                <a:solidFill>
                  <a:srgbClr val="3D3D3D"/>
                </a:solidFill>
              </a:rPr>
              <a:pPr>
                <a:spcAft>
                  <a:spcPts val="600"/>
                </a:spcAft>
              </a:pPr>
              <a:t>5</a:t>
            </a:fld>
            <a:endParaRPr lang="en-IN" sz="1800" dirty="0">
              <a:solidFill>
                <a:srgbClr val="3D3D3D"/>
              </a:solidFill>
            </a:endParaRPr>
          </a:p>
        </p:txBody>
      </p:sp>
      <p:sp>
        <p:nvSpPr>
          <p:cNvPr id="3" name="Date Placeholder 2">
            <a:extLst>
              <a:ext uri="{FF2B5EF4-FFF2-40B4-BE49-F238E27FC236}">
                <a16:creationId xmlns:a16="http://schemas.microsoft.com/office/drawing/2014/main" id="{24E380CD-DF67-4CF3-FD90-8A8217255A2B}"/>
              </a:ext>
            </a:extLst>
          </p:cNvPr>
          <p:cNvSpPr>
            <a:spLocks noGrp="1"/>
          </p:cNvSpPr>
          <p:nvPr>
            <p:ph type="dt" sz="half" idx="10"/>
          </p:nvPr>
        </p:nvSpPr>
        <p:spPr/>
        <p:txBody>
          <a:bodyPr/>
          <a:lstStyle/>
          <a:p>
            <a:fld id="{3C65E74B-5F75-4021-A1BD-BC7EEDF1CF77}" type="datetime1">
              <a:rPr lang="en-IN" smtClean="0"/>
              <a:t>18-04-2023</a:t>
            </a:fld>
            <a:endParaRPr lang="en-IN" dirty="0"/>
          </a:p>
        </p:txBody>
      </p:sp>
    </p:spTree>
    <p:extLst>
      <p:ext uri="{BB962C8B-B14F-4D97-AF65-F5344CB8AC3E}">
        <p14:creationId xmlns:p14="http://schemas.microsoft.com/office/powerpoint/2010/main" val="3760462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5701C-1C44-0CBA-A368-0DD4101F3095}"/>
              </a:ext>
            </a:extLst>
          </p:cNvPr>
          <p:cNvSpPr>
            <a:spLocks noGrp="1"/>
          </p:cNvSpPr>
          <p:nvPr>
            <p:ph type="title"/>
          </p:nvPr>
        </p:nvSpPr>
        <p:spPr>
          <a:xfrm>
            <a:off x="746228" y="1037967"/>
            <a:ext cx="3054091" cy="4709131"/>
          </a:xfrm>
        </p:spPr>
        <p:txBody>
          <a:bodyPr anchor="ctr">
            <a:normAutofit/>
          </a:bodyPr>
          <a:lstStyle/>
          <a:p>
            <a:r>
              <a:rPr lang="en-US" b="1" dirty="0">
                <a:solidFill>
                  <a:schemeClr val="accent1"/>
                </a:solidFill>
                <a:latin typeface="Times New Roman" panose="02020603050405020304" pitchFamily="18" charset="0"/>
                <a:cs typeface="Times New Roman" panose="02020603050405020304" pitchFamily="18" charset="0"/>
              </a:rPr>
              <a:t>TECHNOLOGY USED.</a:t>
            </a:r>
            <a:br>
              <a:rPr lang="en-US" b="1" dirty="0">
                <a:solidFill>
                  <a:schemeClr val="accent1"/>
                </a:solidFill>
                <a:latin typeface="Times New Roman" panose="02020603050405020304" pitchFamily="18" charset="0"/>
                <a:cs typeface="Times New Roman" panose="02020603050405020304" pitchFamily="18" charset="0"/>
              </a:rPr>
            </a:br>
            <a:endParaRPr lang="en-IN" dirty="0">
              <a:solidFill>
                <a:schemeClr val="accent1"/>
              </a:solidFill>
            </a:endParaRPr>
          </a:p>
        </p:txBody>
      </p:sp>
      <p:sp>
        <p:nvSpPr>
          <p:cNvPr id="7" name="Slide Number Placeholder 6">
            <a:extLst>
              <a:ext uri="{FF2B5EF4-FFF2-40B4-BE49-F238E27FC236}">
                <a16:creationId xmlns:a16="http://schemas.microsoft.com/office/drawing/2014/main" id="{A917BAE2-FD98-7F37-4E48-35AFA31C859B}"/>
              </a:ext>
            </a:extLst>
          </p:cNvPr>
          <p:cNvSpPr>
            <a:spLocks noGrp="1"/>
          </p:cNvSpPr>
          <p:nvPr>
            <p:ph type="sldNum" sz="quarter" idx="12"/>
          </p:nvPr>
        </p:nvSpPr>
        <p:spPr>
          <a:xfrm>
            <a:off x="746426" y="5956137"/>
            <a:ext cx="673300" cy="365125"/>
          </a:xfrm>
        </p:spPr>
        <p:txBody>
          <a:bodyPr>
            <a:normAutofit lnSpcReduction="10000"/>
          </a:bodyPr>
          <a:lstStyle/>
          <a:p>
            <a:pPr algn="l">
              <a:spcAft>
                <a:spcPts val="600"/>
              </a:spcAft>
            </a:pPr>
            <a:fld id="{58A6AE4E-7462-441F-81DE-F0E86FD4D10E}" type="slidenum">
              <a:rPr lang="en-IN" sz="1800">
                <a:solidFill>
                  <a:schemeClr val="accent1">
                    <a:lumMod val="75000"/>
                    <a:lumOff val="25000"/>
                  </a:schemeClr>
                </a:solidFill>
              </a:rPr>
              <a:pPr algn="l">
                <a:spcAft>
                  <a:spcPts val="600"/>
                </a:spcAft>
              </a:pPr>
              <a:t>6</a:t>
            </a:fld>
            <a:endParaRPr lang="en-IN" sz="1800" dirty="0">
              <a:solidFill>
                <a:schemeClr val="accent1">
                  <a:lumMod val="75000"/>
                  <a:lumOff val="25000"/>
                </a:schemeClr>
              </a:solidFill>
            </a:endParaRPr>
          </a:p>
        </p:txBody>
      </p:sp>
      <p:graphicFrame>
        <p:nvGraphicFramePr>
          <p:cNvPr id="9" name="Content Placeholder 2">
            <a:extLst>
              <a:ext uri="{FF2B5EF4-FFF2-40B4-BE49-F238E27FC236}">
                <a16:creationId xmlns:a16="http://schemas.microsoft.com/office/drawing/2014/main" id="{AACE30C6-9C6F-41DA-C284-66C97BC1F33E}"/>
              </a:ext>
            </a:extLst>
          </p:cNvPr>
          <p:cNvGraphicFramePr>
            <a:graphicFrameLocks noGrp="1"/>
          </p:cNvGraphicFramePr>
          <p:nvPr>
            <p:ph idx="1"/>
            <p:extLst>
              <p:ext uri="{D42A27DB-BD31-4B8C-83A1-F6EECF244321}">
                <p14:modId xmlns:p14="http://schemas.microsoft.com/office/powerpoint/2010/main" val="875477314"/>
              </p:ext>
            </p:extLst>
          </p:nvPr>
        </p:nvGraphicFramePr>
        <p:xfrm>
          <a:off x="5128591" y="1992125"/>
          <a:ext cx="6521974" cy="45478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Date Placeholder 2">
            <a:extLst>
              <a:ext uri="{FF2B5EF4-FFF2-40B4-BE49-F238E27FC236}">
                <a16:creationId xmlns:a16="http://schemas.microsoft.com/office/drawing/2014/main" id="{85313F0D-BC3F-1445-7542-99312FF6F903}"/>
              </a:ext>
            </a:extLst>
          </p:cNvPr>
          <p:cNvSpPr>
            <a:spLocks noGrp="1"/>
          </p:cNvSpPr>
          <p:nvPr>
            <p:ph type="dt" sz="half" idx="10"/>
          </p:nvPr>
        </p:nvSpPr>
        <p:spPr/>
        <p:txBody>
          <a:bodyPr/>
          <a:lstStyle/>
          <a:p>
            <a:fld id="{4E43517F-D9B1-42AB-B7A5-35382280EAA3}" type="datetime1">
              <a:rPr lang="en-IN" smtClean="0"/>
              <a:t>18-04-2023</a:t>
            </a:fld>
            <a:endParaRPr lang="en-IN"/>
          </a:p>
        </p:txBody>
      </p:sp>
    </p:spTree>
    <p:extLst>
      <p:ext uri="{BB962C8B-B14F-4D97-AF65-F5344CB8AC3E}">
        <p14:creationId xmlns:p14="http://schemas.microsoft.com/office/powerpoint/2010/main" val="1041924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a:latin typeface="Times New Roman" panose="02020603050405020304" pitchFamily="18" charset="0"/>
                <a:cs typeface="Times New Roman" panose="02020603050405020304" pitchFamily="18" charset="0"/>
              </a:rPr>
              <a:t>literature review</a:t>
            </a:r>
            <a:endParaRPr lang="en-IN" dirty="0">
              <a:latin typeface="Times New Roman" panose="02020603050405020304" pitchFamily="18" charset="0"/>
              <a:cs typeface="Times New Roman" panose="02020603050405020304" pitchFamily="18" charset="0"/>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22338038"/>
              </p:ext>
            </p:extLst>
          </p:nvPr>
        </p:nvGraphicFramePr>
        <p:xfrm>
          <a:off x="447040" y="2240283"/>
          <a:ext cx="11279386" cy="3653677"/>
        </p:xfrm>
        <a:graphic>
          <a:graphicData uri="http://schemas.openxmlformats.org/drawingml/2006/table">
            <a:tbl>
              <a:tblPr/>
              <a:tblGrid>
                <a:gridCol w="503114">
                  <a:extLst>
                    <a:ext uri="{9D8B030D-6E8A-4147-A177-3AD203B41FA5}">
                      <a16:colId xmlns:a16="http://schemas.microsoft.com/office/drawing/2014/main" val="20000"/>
                    </a:ext>
                  </a:extLst>
                </a:gridCol>
                <a:gridCol w="770906">
                  <a:extLst>
                    <a:ext uri="{9D8B030D-6E8A-4147-A177-3AD203B41FA5}">
                      <a16:colId xmlns:a16="http://schemas.microsoft.com/office/drawing/2014/main" val="20001"/>
                    </a:ext>
                  </a:extLst>
                </a:gridCol>
                <a:gridCol w="1474783">
                  <a:extLst>
                    <a:ext uri="{9D8B030D-6E8A-4147-A177-3AD203B41FA5}">
                      <a16:colId xmlns:a16="http://schemas.microsoft.com/office/drawing/2014/main" val="20002"/>
                    </a:ext>
                  </a:extLst>
                </a:gridCol>
                <a:gridCol w="2092704">
                  <a:extLst>
                    <a:ext uri="{9D8B030D-6E8A-4147-A177-3AD203B41FA5}">
                      <a16:colId xmlns:a16="http://schemas.microsoft.com/office/drawing/2014/main" val="20004"/>
                    </a:ext>
                  </a:extLst>
                </a:gridCol>
                <a:gridCol w="1353183">
                  <a:extLst>
                    <a:ext uri="{9D8B030D-6E8A-4147-A177-3AD203B41FA5}">
                      <a16:colId xmlns:a16="http://schemas.microsoft.com/office/drawing/2014/main" val="2949743988"/>
                    </a:ext>
                  </a:extLst>
                </a:gridCol>
                <a:gridCol w="5084696">
                  <a:extLst>
                    <a:ext uri="{9D8B030D-6E8A-4147-A177-3AD203B41FA5}">
                      <a16:colId xmlns:a16="http://schemas.microsoft.com/office/drawing/2014/main" val="3966560471"/>
                    </a:ext>
                  </a:extLst>
                </a:gridCol>
              </a:tblGrid>
              <a:tr h="155283">
                <a:tc>
                  <a:txBody>
                    <a:bodyPr/>
                    <a:lstStyle/>
                    <a:p>
                      <a:pPr algn="l" rtl="0" fontAlgn="base"/>
                      <a:r>
                        <a:rPr lang="en-GB" sz="1200" b="1" i="0" dirty="0">
                          <a:solidFill>
                            <a:srgbClr val="FFFFFF"/>
                          </a:solidFill>
                          <a:effectLst/>
                          <a:latin typeface="Calibri" panose="020F0502020204030204" pitchFamily="34" charset="0"/>
                        </a:rPr>
                        <a:t>SI no​</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ctr" rtl="0" fontAlgn="base"/>
                      <a:r>
                        <a:rPr lang="en-GB" sz="1200" b="1" i="0" dirty="0">
                          <a:solidFill>
                            <a:srgbClr val="FFFFFF"/>
                          </a:solidFill>
                          <a:effectLst/>
                          <a:latin typeface="Calibri" panose="020F0502020204030204" pitchFamily="34" charset="0"/>
                        </a:rPr>
                        <a:t>Year​</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ctr" rtl="0" fontAlgn="base"/>
                      <a:r>
                        <a:rPr lang="en-GB" sz="1200" b="1" i="0" dirty="0">
                          <a:solidFill>
                            <a:srgbClr val="FFFFFF"/>
                          </a:solidFill>
                          <a:effectLst/>
                          <a:latin typeface="Calibri" panose="020F0502020204030204" pitchFamily="34" charset="0"/>
                        </a:rPr>
                        <a:t>Name​</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latin typeface="Calibri" panose="020F0502020204030204" pitchFamily="34" charset="0"/>
                        </a:rPr>
                        <a:t>Algorithm​</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rPr>
                        <a:t>Dataset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rPr>
                        <a:t>Result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10000"/>
                  </a:ext>
                </a:extLst>
              </a:tr>
              <a:tr h="1577788">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1​</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1983</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The Stanford cart and the CMU Rover​</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​Path planning</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Real time data</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US" sz="1600" dirty="0">
                          <a:latin typeface="Times New Roman" panose="02020603050405020304" pitchFamily="18" charset="0"/>
                          <a:cs typeface="Times New Roman" panose="02020603050405020304" pitchFamily="18" charset="0"/>
                        </a:rPr>
                        <a:t>The system was reliable for short runs, but slow. The Cart moved 1 m every 10 to 15 min, in lurches. After rolling a meter it stopped, took some pictures, and thought about them for a long time. Then it planned a new path, executed a little of it, and paused again.</a:t>
                      </a: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10001"/>
                  </a:ext>
                </a:extLst>
              </a:tr>
              <a:tr h="1873955">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2​</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2008</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marL="0" marR="0" lvl="0" indent="0" algn="l" defTabSz="457200" rtl="0" eaLnBrk="1" fontAlgn="base" latinLnBrk="0" hangingPunct="1">
                        <a:lnSpc>
                          <a:spcPct val="100000"/>
                        </a:lnSpc>
                        <a:spcBef>
                          <a:spcPts val="0"/>
                        </a:spcBef>
                        <a:spcAft>
                          <a:spcPts val="0"/>
                        </a:spcAft>
                        <a:buClrTx/>
                        <a:buSzTx/>
                        <a:buFontTx/>
                        <a:buNone/>
                        <a:tabLst/>
                        <a:defRPr/>
                      </a:pPr>
                      <a:r>
                        <a:rPr lang="en-GB" sz="1600" b="0" i="0" u="none" strike="noStrike" dirty="0">
                          <a:solidFill>
                            <a:schemeClr val="tx1"/>
                          </a:solidFill>
                          <a:effectLst/>
                          <a:latin typeface="Calibri" panose="020F0502020204030204" pitchFamily="34" charset="0"/>
                        </a:rPr>
                        <a:t>Self-driving cars and the urban challenge.</a:t>
                      </a:r>
                      <a:r>
                        <a:rPr lang="en-GB" sz="1600" b="0" i="0" dirty="0">
                          <a:solidFill>
                            <a:schemeClr val="tx1"/>
                          </a:solidFill>
                          <a:effectLst/>
                          <a:latin typeface="Calibri" panose="020F0502020204030204" pitchFamily="34" charset="0"/>
                        </a:rPr>
                        <a:t>​</a:t>
                      </a:r>
                      <a:endParaRPr lang="en-GB" sz="1600" b="0" i="0" dirty="0">
                        <a:solidFill>
                          <a:schemeClr val="tx1"/>
                        </a:solidFill>
                        <a:effectLst/>
                      </a:endParaRPr>
                    </a:p>
                    <a:p>
                      <a:pPr algn="l" rtl="0" fontAlgn="base"/>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NIL</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600" dirty="0">
                          <a:latin typeface="Times New Roman" panose="02020603050405020304" pitchFamily="18" charset="0"/>
                          <a:cs typeface="Times New Roman" panose="02020603050405020304" pitchFamily="18" charset="0"/>
                        </a:rPr>
                        <a:t>GPS/INS Data </a:t>
                      </a: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just" rtl="0" fontAlgn="auto"/>
                      <a:r>
                        <a:rPr lang="en-US" sz="1600" dirty="0">
                          <a:latin typeface="Times New Roman" panose="02020603050405020304" pitchFamily="18" charset="0"/>
                          <a:cs typeface="Times New Roman" panose="02020603050405020304" pitchFamily="18" charset="0"/>
                        </a:rPr>
                        <a:t>The team’s test schedule included over 3,000 km of autonomous operations in test sites in three different states. During qualifications, it consistently performed well, completing each evaluation course. The final event provided the most challenge,  had to resort to using its error recovery system 11 times, but in the end finished about 20 minutes faster than its closest competitor. </a:t>
                      </a: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10002"/>
                  </a:ext>
                </a:extLst>
              </a:tr>
            </a:tbl>
          </a:graphicData>
        </a:graphic>
      </p:graphicFrame>
      <p:sp>
        <p:nvSpPr>
          <p:cNvPr id="7" name="Slide Number Placeholder 6">
            <a:extLst>
              <a:ext uri="{FF2B5EF4-FFF2-40B4-BE49-F238E27FC236}">
                <a16:creationId xmlns:a16="http://schemas.microsoft.com/office/drawing/2014/main" id="{54AD5598-A3E3-B82B-9E79-CF8D6B5B4FC0}"/>
              </a:ext>
            </a:extLst>
          </p:cNvPr>
          <p:cNvSpPr>
            <a:spLocks noGrp="1"/>
          </p:cNvSpPr>
          <p:nvPr>
            <p:ph type="sldNum" sz="quarter" idx="12"/>
          </p:nvPr>
        </p:nvSpPr>
        <p:spPr>
          <a:xfrm>
            <a:off x="10558300" y="781477"/>
            <a:ext cx="1052508" cy="365125"/>
          </a:xfrm>
        </p:spPr>
        <p:txBody>
          <a:bodyPr/>
          <a:lstStyle/>
          <a:p>
            <a:fld id="{58A6AE4E-7462-441F-81DE-F0E86FD4D10E}" type="slidenum">
              <a:rPr lang="en-IN" sz="1800" smtClean="0">
                <a:solidFill>
                  <a:schemeClr val="bg1"/>
                </a:solidFill>
              </a:rPr>
              <a:t>7</a:t>
            </a:fld>
            <a:endParaRPr lang="en-IN" sz="1800" dirty="0">
              <a:solidFill>
                <a:schemeClr val="bg1"/>
              </a:solidFill>
            </a:endParaRPr>
          </a:p>
        </p:txBody>
      </p:sp>
      <p:sp>
        <p:nvSpPr>
          <p:cNvPr id="3" name="Date Placeholder 2">
            <a:extLst>
              <a:ext uri="{FF2B5EF4-FFF2-40B4-BE49-F238E27FC236}">
                <a16:creationId xmlns:a16="http://schemas.microsoft.com/office/drawing/2014/main" id="{E9D4002C-709A-3560-39B5-02F169FC5C9A}"/>
              </a:ext>
            </a:extLst>
          </p:cNvPr>
          <p:cNvSpPr>
            <a:spLocks noGrp="1"/>
          </p:cNvSpPr>
          <p:nvPr>
            <p:ph type="dt" sz="half" idx="10"/>
          </p:nvPr>
        </p:nvSpPr>
        <p:spPr/>
        <p:txBody>
          <a:bodyPr/>
          <a:lstStyle/>
          <a:p>
            <a:fld id="{F608BA71-9B82-4A6F-8009-AFB83D0D071A}" type="datetime1">
              <a:rPr lang="en-IN" smtClean="0"/>
              <a:t>18-04-2023</a:t>
            </a:fld>
            <a:endParaRPr lang="en-IN"/>
          </a:p>
        </p:txBody>
      </p:sp>
    </p:spTree>
    <p:extLst>
      <p:ext uri="{BB962C8B-B14F-4D97-AF65-F5344CB8AC3E}">
        <p14:creationId xmlns:p14="http://schemas.microsoft.com/office/powerpoint/2010/main" val="2468120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literature review</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100345801"/>
              </p:ext>
            </p:extLst>
          </p:nvPr>
        </p:nvGraphicFramePr>
        <p:xfrm>
          <a:off x="579120" y="2118363"/>
          <a:ext cx="11147306" cy="4533343"/>
        </p:xfrm>
        <a:graphic>
          <a:graphicData uri="http://schemas.openxmlformats.org/drawingml/2006/table">
            <a:tbl>
              <a:tblPr/>
              <a:tblGrid>
                <a:gridCol w="499202">
                  <a:extLst>
                    <a:ext uri="{9D8B030D-6E8A-4147-A177-3AD203B41FA5}">
                      <a16:colId xmlns:a16="http://schemas.microsoft.com/office/drawing/2014/main" val="20000"/>
                    </a:ext>
                  </a:extLst>
                </a:gridCol>
                <a:gridCol w="761737">
                  <a:extLst>
                    <a:ext uri="{9D8B030D-6E8A-4147-A177-3AD203B41FA5}">
                      <a16:colId xmlns:a16="http://schemas.microsoft.com/office/drawing/2014/main" val="20001"/>
                    </a:ext>
                  </a:extLst>
                </a:gridCol>
                <a:gridCol w="1457243">
                  <a:extLst>
                    <a:ext uri="{9D8B030D-6E8A-4147-A177-3AD203B41FA5}">
                      <a16:colId xmlns:a16="http://schemas.microsoft.com/office/drawing/2014/main" val="20002"/>
                    </a:ext>
                  </a:extLst>
                </a:gridCol>
                <a:gridCol w="2067814">
                  <a:extLst>
                    <a:ext uri="{9D8B030D-6E8A-4147-A177-3AD203B41FA5}">
                      <a16:colId xmlns:a16="http://schemas.microsoft.com/office/drawing/2014/main" val="20004"/>
                    </a:ext>
                  </a:extLst>
                </a:gridCol>
                <a:gridCol w="1337089">
                  <a:extLst>
                    <a:ext uri="{9D8B030D-6E8A-4147-A177-3AD203B41FA5}">
                      <a16:colId xmlns:a16="http://schemas.microsoft.com/office/drawing/2014/main" val="2949743988"/>
                    </a:ext>
                  </a:extLst>
                </a:gridCol>
                <a:gridCol w="5024221">
                  <a:extLst>
                    <a:ext uri="{9D8B030D-6E8A-4147-A177-3AD203B41FA5}">
                      <a16:colId xmlns:a16="http://schemas.microsoft.com/office/drawing/2014/main" val="3966560471"/>
                    </a:ext>
                  </a:extLst>
                </a:gridCol>
              </a:tblGrid>
              <a:tr h="155283">
                <a:tc>
                  <a:txBody>
                    <a:bodyPr/>
                    <a:lstStyle/>
                    <a:p>
                      <a:pPr algn="l" rtl="0" fontAlgn="base"/>
                      <a:r>
                        <a:rPr lang="en-GB" sz="1200" b="1" i="0" dirty="0">
                          <a:solidFill>
                            <a:srgbClr val="FFFFFF"/>
                          </a:solidFill>
                          <a:effectLst/>
                          <a:latin typeface="Calibri" panose="020F0502020204030204" pitchFamily="34" charset="0"/>
                        </a:rPr>
                        <a:t>SI no​</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ctr" rtl="0" fontAlgn="base"/>
                      <a:r>
                        <a:rPr lang="en-GB" sz="1200" b="1" i="0" dirty="0">
                          <a:solidFill>
                            <a:srgbClr val="FFFFFF"/>
                          </a:solidFill>
                          <a:effectLst/>
                          <a:latin typeface="Calibri" panose="020F0502020204030204" pitchFamily="34" charset="0"/>
                        </a:rPr>
                        <a:t>Year​</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ctr" rtl="0" fontAlgn="base"/>
                      <a:r>
                        <a:rPr lang="en-GB" sz="1200" b="1" i="0" dirty="0">
                          <a:solidFill>
                            <a:srgbClr val="FFFFFF"/>
                          </a:solidFill>
                          <a:effectLst/>
                          <a:latin typeface="Calibri" panose="020F0502020204030204" pitchFamily="34" charset="0"/>
                        </a:rPr>
                        <a:t>Name​</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latin typeface="Calibri" panose="020F0502020204030204" pitchFamily="34" charset="0"/>
                        </a:rPr>
                        <a:t>Algorithm​</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rPr>
                        <a:t>Dataset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rPr>
                        <a:t>Result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10000"/>
                  </a:ext>
                </a:extLst>
              </a:tr>
              <a:tr h="1577788">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3</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2011</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marL="0" marR="0" lvl="0" indent="0" algn="l" defTabSz="457200" rtl="0" eaLnBrk="1" fontAlgn="base" latinLnBrk="0" hangingPunct="1">
                        <a:lnSpc>
                          <a:spcPct val="100000"/>
                        </a:lnSpc>
                        <a:spcBef>
                          <a:spcPts val="0"/>
                        </a:spcBef>
                        <a:spcAft>
                          <a:spcPts val="0"/>
                        </a:spcAft>
                        <a:buClrTx/>
                        <a:buSzTx/>
                        <a:buFontTx/>
                        <a:buNone/>
                        <a:tabLst/>
                        <a:defRPr/>
                      </a:pPr>
                      <a:r>
                        <a:rPr lang="en-GB" sz="1600" b="0" i="0" u="none" strike="noStrike" dirty="0">
                          <a:solidFill>
                            <a:srgbClr val="000000"/>
                          </a:solidFill>
                          <a:effectLst/>
                          <a:latin typeface="Times New Roman" panose="02020603050405020304" pitchFamily="18" charset="0"/>
                          <a:cs typeface="Times New Roman" panose="02020603050405020304" pitchFamily="18" charset="0"/>
                        </a:rPr>
                        <a:t>Towards fully autonomous driving: Systems and algorithms.</a:t>
                      </a:r>
                      <a:r>
                        <a:rPr lang="en-GB" sz="1600" b="0" i="0" dirty="0">
                          <a:solidFill>
                            <a:srgbClr val="000000"/>
                          </a:solidFill>
                          <a:effectLst/>
                          <a:latin typeface="Times New Roman" panose="02020603050405020304" pitchFamily="18" charset="0"/>
                          <a:cs typeface="Times New Roman" panose="02020603050405020304" pitchFamily="18" charset="0"/>
                        </a:rPr>
                        <a:t>​</a:t>
                      </a:r>
                    </a:p>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Unsupervised Algorithms</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Real time data</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latin typeface="Times New Roman" panose="02020603050405020304" pitchFamily="18" charset="0"/>
                          <a:cs typeface="Times New Roman" panose="02020603050405020304" pitchFamily="18" charset="0"/>
                        </a:rPr>
                        <a:t>With the previously described </a:t>
                      </a:r>
                      <a:r>
                        <a:rPr lang="en-US" sz="1600" dirty="0" err="1">
                          <a:latin typeface="Times New Roman" panose="02020603050405020304" pitchFamily="18" charset="0"/>
                          <a:cs typeface="Times New Roman" panose="02020603050405020304" pitchFamily="18" charset="0"/>
                        </a:rPr>
                        <a:t>realtime</a:t>
                      </a:r>
                      <a:r>
                        <a:rPr lang="en-US" sz="1600" dirty="0">
                          <a:latin typeface="Times New Roman" panose="02020603050405020304" pitchFamily="18" charset="0"/>
                          <a:cs typeface="Times New Roman" panose="02020603050405020304" pitchFamily="18" charset="0"/>
                        </a:rPr>
                        <a:t> algorithms operating in concert, this has been able to drive autonomously for hundreds of miles in a variety of lighting, weather, and traffic conditions. Challenges including narrow roads, crosswalks, and intersections governed by traffic lights are now manageable. However, it remains necessary for a safety driver to be present at all times, and they are not yet able to drive for hours on end without occasionally switching to manual control due to unexpected events.</a:t>
                      </a:r>
                      <a:endParaRPr lang="en-GB" sz="1600" b="0" i="0" dirty="0">
                        <a:solidFill>
                          <a:srgbClr val="000000"/>
                        </a:solidFill>
                        <a:effectLst/>
                        <a:latin typeface="Times New Roman" panose="02020603050405020304" pitchFamily="18" charset="0"/>
                        <a:cs typeface="Times New Roman" panose="02020603050405020304" pitchFamily="18" charset="0"/>
                      </a:endParaRPr>
                    </a:p>
                    <a:p>
                      <a:pPr algn="l" rtl="0" fontAlgn="auto"/>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10001"/>
                  </a:ext>
                </a:extLst>
              </a:tr>
              <a:tr h="1873955">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4</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2013</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marL="0" marR="0" lvl="0" indent="0" algn="l" defTabSz="457200" rtl="0" eaLnBrk="1" fontAlgn="base" latinLnBrk="0" hangingPunct="1">
                        <a:lnSpc>
                          <a:spcPct val="100000"/>
                        </a:lnSpc>
                        <a:spcBef>
                          <a:spcPts val="0"/>
                        </a:spcBef>
                        <a:spcAft>
                          <a:spcPts val="0"/>
                        </a:spcAft>
                        <a:buClrTx/>
                        <a:buSzTx/>
                        <a:buFontTx/>
                        <a:buNone/>
                        <a:tabLst/>
                        <a:defRPr/>
                      </a:pPr>
                      <a:r>
                        <a:rPr lang="en-GB" sz="1600" b="0" i="0" u="none" strike="noStrike" dirty="0">
                          <a:solidFill>
                            <a:srgbClr val="000000"/>
                          </a:solidFill>
                          <a:effectLst/>
                          <a:latin typeface="Times New Roman" panose="02020603050405020304" pitchFamily="18" charset="0"/>
                          <a:cs typeface="Times New Roman" panose="02020603050405020304" pitchFamily="18" charset="0"/>
                        </a:rPr>
                        <a:t>Towards a visible autonomous driving research platforms</a:t>
                      </a:r>
                      <a:r>
                        <a:rPr lang="en-GB" sz="1600" b="0" i="0" u="none" strike="noStrike" dirty="0">
                          <a:solidFill>
                            <a:schemeClr val="tx1"/>
                          </a:solidFill>
                          <a:effectLst/>
                          <a:latin typeface="Times New Roman" panose="02020603050405020304" pitchFamily="18" charset="0"/>
                          <a:cs typeface="Times New Roman" panose="02020603050405020304" pitchFamily="18" charset="0"/>
                        </a:rPr>
                        <a:t>.</a:t>
                      </a:r>
                      <a:r>
                        <a:rPr lang="en-GB" sz="1600" b="0" i="0" dirty="0">
                          <a:solidFill>
                            <a:schemeClr val="tx1"/>
                          </a:solidFill>
                          <a:effectLst/>
                          <a:latin typeface="Times New Roman" panose="02020603050405020304" pitchFamily="18" charset="0"/>
                          <a:cs typeface="Times New Roman" panose="02020603050405020304" pitchFamily="18" charset="0"/>
                        </a:rPr>
                        <a:t>​</a:t>
                      </a:r>
                    </a:p>
                    <a:p>
                      <a:pPr algn="l" rtl="0" fontAlgn="base"/>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Planning Algorithms</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600" b="0" i="0" dirty="0">
                          <a:solidFill>
                            <a:srgbClr val="000000"/>
                          </a:solidFill>
                          <a:effectLst/>
                          <a:latin typeface="Times New Roman" panose="02020603050405020304" pitchFamily="18" charset="0"/>
                          <a:cs typeface="Times New Roman" panose="02020603050405020304" pitchFamily="18" charset="0"/>
                        </a:rPr>
                        <a:t>Real time data</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just" rtl="0" fontAlgn="auto"/>
                      <a:r>
                        <a:rPr lang="en-US" sz="1600" dirty="0">
                          <a:latin typeface="Times New Roman" panose="02020603050405020304" pitchFamily="18" charset="0"/>
                          <a:cs typeface="Times New Roman" panose="02020603050405020304" pitchFamily="18" charset="0"/>
                        </a:rPr>
                        <a:t>The team’s test schedule included over 3,000 km of autonomous operations in test sites in three different states. During qualifications, it consistently performed well, completing each evaluation course. The final event provided the most challenge,  had to resort to using its error recovery system 11 times, but in the end finished about 20 minutes faster than its closest competitor. </a:t>
                      </a: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10002"/>
                  </a:ext>
                </a:extLst>
              </a:tr>
            </a:tbl>
          </a:graphicData>
        </a:graphic>
      </p:graphicFrame>
      <p:sp>
        <p:nvSpPr>
          <p:cNvPr id="7" name="Slide Number Placeholder 6">
            <a:extLst>
              <a:ext uri="{FF2B5EF4-FFF2-40B4-BE49-F238E27FC236}">
                <a16:creationId xmlns:a16="http://schemas.microsoft.com/office/drawing/2014/main" id="{4DB0F27A-A167-6335-BD18-8FA8C56A94E3}"/>
              </a:ext>
            </a:extLst>
          </p:cNvPr>
          <p:cNvSpPr>
            <a:spLocks noGrp="1"/>
          </p:cNvSpPr>
          <p:nvPr>
            <p:ph type="sldNum" sz="quarter" idx="12"/>
          </p:nvPr>
        </p:nvSpPr>
        <p:spPr>
          <a:xfrm>
            <a:off x="10558300" y="702156"/>
            <a:ext cx="1052508" cy="365125"/>
          </a:xfrm>
        </p:spPr>
        <p:txBody>
          <a:bodyPr/>
          <a:lstStyle/>
          <a:p>
            <a:fld id="{58A6AE4E-7462-441F-81DE-F0E86FD4D10E}" type="slidenum">
              <a:rPr lang="en-IN" sz="1800" smtClean="0">
                <a:solidFill>
                  <a:schemeClr val="bg1"/>
                </a:solidFill>
              </a:rPr>
              <a:t>8</a:t>
            </a:fld>
            <a:endParaRPr lang="en-IN" sz="1800" dirty="0">
              <a:solidFill>
                <a:schemeClr val="bg1"/>
              </a:solidFill>
            </a:endParaRPr>
          </a:p>
        </p:txBody>
      </p:sp>
      <p:sp>
        <p:nvSpPr>
          <p:cNvPr id="3" name="Date Placeholder 2">
            <a:extLst>
              <a:ext uri="{FF2B5EF4-FFF2-40B4-BE49-F238E27FC236}">
                <a16:creationId xmlns:a16="http://schemas.microsoft.com/office/drawing/2014/main" id="{FF2D76EE-0A56-2262-F01A-3D6370E17DA7}"/>
              </a:ext>
            </a:extLst>
          </p:cNvPr>
          <p:cNvSpPr>
            <a:spLocks noGrp="1"/>
          </p:cNvSpPr>
          <p:nvPr>
            <p:ph type="dt" sz="half" idx="10"/>
          </p:nvPr>
        </p:nvSpPr>
        <p:spPr/>
        <p:txBody>
          <a:bodyPr/>
          <a:lstStyle/>
          <a:p>
            <a:fld id="{6460DFAF-BB09-497B-8382-DF875FB0DB63}" type="datetime1">
              <a:rPr lang="en-IN" smtClean="0"/>
              <a:t>18-04-2023</a:t>
            </a:fld>
            <a:endParaRPr lang="en-IN"/>
          </a:p>
        </p:txBody>
      </p:sp>
    </p:spTree>
    <p:extLst>
      <p:ext uri="{BB962C8B-B14F-4D97-AF65-F5344CB8AC3E}">
        <p14:creationId xmlns:p14="http://schemas.microsoft.com/office/powerpoint/2010/main" val="2806123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latin typeface="Times New Roman" panose="02020603050405020304" pitchFamily="18" charset="0"/>
                <a:cs typeface="Times New Roman" panose="02020603050405020304" pitchFamily="18" charset="0"/>
              </a:rPr>
              <a:t>literature review</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29931571"/>
              </p:ext>
            </p:extLst>
          </p:nvPr>
        </p:nvGraphicFramePr>
        <p:xfrm>
          <a:off x="451227" y="1935940"/>
          <a:ext cx="11289546" cy="4385322"/>
        </p:xfrm>
        <a:graphic>
          <a:graphicData uri="http://schemas.openxmlformats.org/drawingml/2006/table">
            <a:tbl>
              <a:tblPr/>
              <a:tblGrid>
                <a:gridCol w="503567">
                  <a:extLst>
                    <a:ext uri="{9D8B030D-6E8A-4147-A177-3AD203B41FA5}">
                      <a16:colId xmlns:a16="http://schemas.microsoft.com/office/drawing/2014/main" val="20000"/>
                    </a:ext>
                  </a:extLst>
                </a:gridCol>
                <a:gridCol w="771600">
                  <a:extLst>
                    <a:ext uri="{9D8B030D-6E8A-4147-A177-3AD203B41FA5}">
                      <a16:colId xmlns:a16="http://schemas.microsoft.com/office/drawing/2014/main" val="20001"/>
                    </a:ext>
                  </a:extLst>
                </a:gridCol>
                <a:gridCol w="1892533">
                  <a:extLst>
                    <a:ext uri="{9D8B030D-6E8A-4147-A177-3AD203B41FA5}">
                      <a16:colId xmlns:a16="http://schemas.microsoft.com/office/drawing/2014/main" val="20002"/>
                    </a:ext>
                  </a:extLst>
                </a:gridCol>
                <a:gridCol w="1678168">
                  <a:extLst>
                    <a:ext uri="{9D8B030D-6E8A-4147-A177-3AD203B41FA5}">
                      <a16:colId xmlns:a16="http://schemas.microsoft.com/office/drawing/2014/main" val="20004"/>
                    </a:ext>
                  </a:extLst>
                </a:gridCol>
                <a:gridCol w="1354402">
                  <a:extLst>
                    <a:ext uri="{9D8B030D-6E8A-4147-A177-3AD203B41FA5}">
                      <a16:colId xmlns:a16="http://schemas.microsoft.com/office/drawing/2014/main" val="2949743988"/>
                    </a:ext>
                  </a:extLst>
                </a:gridCol>
                <a:gridCol w="5089276">
                  <a:extLst>
                    <a:ext uri="{9D8B030D-6E8A-4147-A177-3AD203B41FA5}">
                      <a16:colId xmlns:a16="http://schemas.microsoft.com/office/drawing/2014/main" val="3966560471"/>
                    </a:ext>
                  </a:extLst>
                </a:gridCol>
              </a:tblGrid>
              <a:tr h="155283">
                <a:tc>
                  <a:txBody>
                    <a:bodyPr/>
                    <a:lstStyle/>
                    <a:p>
                      <a:pPr algn="l" rtl="0" fontAlgn="base"/>
                      <a:r>
                        <a:rPr lang="en-GB" sz="1200" b="1" i="0" dirty="0">
                          <a:solidFill>
                            <a:srgbClr val="FFFFFF"/>
                          </a:solidFill>
                          <a:effectLst/>
                          <a:latin typeface="Calibri" panose="020F0502020204030204" pitchFamily="34" charset="0"/>
                        </a:rPr>
                        <a:t>SI no​</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ctr" rtl="0" fontAlgn="base"/>
                      <a:r>
                        <a:rPr lang="en-GB" sz="1200" b="1" i="0" dirty="0">
                          <a:solidFill>
                            <a:srgbClr val="FFFFFF"/>
                          </a:solidFill>
                          <a:effectLst/>
                          <a:latin typeface="Calibri" panose="020F0502020204030204" pitchFamily="34" charset="0"/>
                        </a:rPr>
                        <a:t>Year​</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ctr" rtl="0" fontAlgn="base"/>
                      <a:r>
                        <a:rPr lang="en-GB" sz="1200" b="1" i="0" dirty="0">
                          <a:solidFill>
                            <a:srgbClr val="FFFFFF"/>
                          </a:solidFill>
                          <a:effectLst/>
                          <a:latin typeface="Calibri" panose="020F0502020204030204" pitchFamily="34" charset="0"/>
                        </a:rPr>
                        <a:t>Name​</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latin typeface="Calibri" panose="020F0502020204030204" pitchFamily="34" charset="0"/>
                        </a:rPr>
                        <a:t>Algorithm​</a:t>
                      </a:r>
                      <a:endParaRPr lang="en-GB" sz="1200" b="1" i="0" dirty="0">
                        <a:solidFill>
                          <a:srgbClr val="FFFFFF"/>
                        </a:solidFill>
                        <a:effectLst/>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rPr>
                        <a:t>Dataset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tc>
                  <a:txBody>
                    <a:bodyPr/>
                    <a:lstStyle/>
                    <a:p>
                      <a:pPr algn="l" rtl="0" fontAlgn="base"/>
                      <a:r>
                        <a:rPr lang="en-GB" sz="1200" b="1" i="0" dirty="0">
                          <a:solidFill>
                            <a:srgbClr val="FFFFFF"/>
                          </a:solidFill>
                          <a:effectLst/>
                        </a:rPr>
                        <a:t>Result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10000"/>
                  </a:ext>
                </a:extLst>
              </a:tr>
              <a:tr h="1577788">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5</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2014</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marL="0" marR="0" lvl="0" indent="0" algn="l" defTabSz="457200" rtl="0" eaLnBrk="1" fontAlgn="base" latinLnBrk="0" hangingPunct="1">
                        <a:lnSpc>
                          <a:spcPct val="100000"/>
                        </a:lnSpc>
                        <a:spcBef>
                          <a:spcPts val="0"/>
                        </a:spcBef>
                        <a:spcAft>
                          <a:spcPts val="0"/>
                        </a:spcAft>
                        <a:buClrTx/>
                        <a:buSzTx/>
                        <a:buFontTx/>
                        <a:buNone/>
                        <a:tabLst/>
                        <a:defRPr/>
                      </a:pPr>
                      <a:r>
                        <a:rPr lang="en-GB" sz="1600" b="0" u="none" strike="noStrike" dirty="0">
                          <a:solidFill>
                            <a:srgbClr val="000000"/>
                          </a:solidFill>
                          <a:effectLst/>
                          <a:latin typeface="Times New Roman" panose="02020603050405020304" pitchFamily="18" charset="0"/>
                          <a:cs typeface="Times New Roman" panose="02020603050405020304" pitchFamily="18" charset="0"/>
                        </a:rPr>
                        <a:t>Public perceptions of self-driving cars: The case of Berkeley, California</a:t>
                      </a:r>
                      <a:r>
                        <a:rPr lang="en-GB" sz="1600" b="0" i="0" u="none" strike="noStrike" dirty="0">
                          <a:solidFill>
                            <a:srgbClr val="000000"/>
                          </a:solidFill>
                          <a:effectLst/>
                          <a:latin typeface="Times New Roman" panose="02020603050405020304" pitchFamily="18" charset="0"/>
                          <a:cs typeface="Times New Roman" panose="02020603050405020304" pitchFamily="18" charset="0"/>
                        </a:rPr>
                        <a:t>.</a:t>
                      </a:r>
                      <a:r>
                        <a:rPr lang="en-GB" sz="1600" b="0" i="0" dirty="0">
                          <a:solidFill>
                            <a:srgbClr val="000000"/>
                          </a:solidFill>
                          <a:effectLst/>
                          <a:latin typeface="Times New Roman" panose="02020603050405020304" pitchFamily="18" charset="0"/>
                          <a:cs typeface="Times New Roman" panose="02020603050405020304" pitchFamily="18" charset="0"/>
                        </a:rPr>
                        <a:t>​</a:t>
                      </a:r>
                    </a:p>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NIL</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No dataset(case study)</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0" dirty="0">
                          <a:solidFill>
                            <a:schemeClr val="tx1"/>
                          </a:solidFill>
                          <a:latin typeface="Times New Roman" panose="02020603050405020304" pitchFamily="18" charset="0"/>
                          <a:cs typeface="Times New Roman" panose="02020603050405020304" pitchFamily="18" charset="0"/>
                        </a:rPr>
                        <a:t>The convenience of a self-driving car is widely cited by study participants as major benefit of the technology and is not correlated to any specific group. Based on these results, self-driving technology manufacturers and advocates should emphasize the convenience and amenities that driverless cars offer in order to ensure widespread adoption.</a:t>
                      </a:r>
                      <a:endParaRPr lang="en-IN" sz="1600" b="0" dirty="0">
                        <a:solidFill>
                          <a:schemeClr val="tx1"/>
                        </a:solidFill>
                        <a:latin typeface="Times New Roman" panose="02020603050405020304" pitchFamily="18" charset="0"/>
                        <a:cs typeface="Times New Roman" panose="02020603050405020304" pitchFamily="18" charset="0"/>
                      </a:endParaRPr>
                    </a:p>
                    <a:p>
                      <a:pPr algn="l" rtl="0" fontAlgn="auto"/>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FD5EA"/>
                    </a:solidFill>
                  </a:tcPr>
                </a:tc>
                <a:extLst>
                  <a:ext uri="{0D108BD9-81ED-4DB2-BD59-A6C34878D82A}">
                    <a16:rowId xmlns:a16="http://schemas.microsoft.com/office/drawing/2014/main" val="10001"/>
                  </a:ext>
                </a:extLst>
              </a:tr>
              <a:tr h="1873955">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6</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l" rtl="0" fontAlgn="base"/>
                      <a:r>
                        <a:rPr lang="en-GB" sz="1600" b="0" i="0" dirty="0">
                          <a:solidFill>
                            <a:srgbClr val="000000"/>
                          </a:solidFill>
                          <a:effectLst/>
                          <a:latin typeface="Times New Roman" panose="02020603050405020304" pitchFamily="18" charset="0"/>
                          <a:cs typeface="Times New Roman" panose="02020603050405020304" pitchFamily="18" charset="0"/>
                        </a:rPr>
                        <a:t>2015</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r>
                        <a:rPr lang="en-GB" sz="1600" b="0" i="0" u="none" strike="noStrike" dirty="0">
                          <a:solidFill>
                            <a:srgbClr val="000000"/>
                          </a:solidFill>
                          <a:effectLst/>
                          <a:latin typeface="Times New Roman" panose="02020603050405020304" pitchFamily="18" charset="0"/>
                          <a:cs typeface="Times New Roman" panose="02020603050405020304" pitchFamily="18" charset="0"/>
                        </a:rPr>
                        <a:t>Autonomous cars: Past, present and future a review of the developments in the last century, the present scenario and the expected future of autonomous vehicle technology</a:t>
                      </a:r>
                      <a:endParaRPr lang="en-IN" sz="1600" dirty="0">
                        <a:latin typeface="Times New Roman" panose="02020603050405020304" pitchFamily="18" charset="0"/>
                        <a:cs typeface="Times New Roman" panose="02020603050405020304" pitchFamily="18" charset="0"/>
                      </a:endParaRPr>
                    </a:p>
                    <a:p>
                      <a:pPr algn="l" rtl="0" fontAlgn="base"/>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l" rtl="0" fontAlgn="auto"/>
                      <a:r>
                        <a:rPr lang="en-GB" sz="1600" b="0" i="0" dirty="0">
                          <a:solidFill>
                            <a:srgbClr val="000000"/>
                          </a:solidFill>
                          <a:effectLst/>
                          <a:latin typeface="Times New Roman" panose="02020603050405020304" pitchFamily="18" charset="0"/>
                          <a:cs typeface="Times New Roman" panose="02020603050405020304" pitchFamily="18" charset="0"/>
                        </a:rPr>
                        <a:t>NIL</a:t>
                      </a: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600" b="0" i="0" dirty="0">
                          <a:solidFill>
                            <a:srgbClr val="000000"/>
                          </a:solidFill>
                          <a:effectLst/>
                          <a:latin typeface="Times New Roman" panose="02020603050405020304" pitchFamily="18" charset="0"/>
                          <a:cs typeface="Times New Roman" panose="02020603050405020304" pitchFamily="18" charset="0"/>
                        </a:rPr>
                        <a:t>No dataset(Review paper)</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tc>
                  <a:txBody>
                    <a:bodyPr/>
                    <a:lstStyle/>
                    <a:p>
                      <a:pPr algn="just" rtl="0" fontAlgn="auto"/>
                      <a:r>
                        <a:rPr lang="en-US" sz="1600" dirty="0">
                          <a:latin typeface="Times New Roman" panose="02020603050405020304" pitchFamily="18" charset="0"/>
                          <a:cs typeface="Times New Roman" panose="02020603050405020304" pitchFamily="18" charset="0"/>
                        </a:rPr>
                        <a:t>This paper reviewed the historical antecedents, contemporary advancements and developments, and predictable future of semi and fully autonomous cars for public use. </a:t>
                      </a:r>
                      <a:endParaRPr lang="en-GB" sz="1600" b="0" i="0" dirty="0">
                        <a:solidFill>
                          <a:srgbClr val="000000"/>
                        </a:solidFill>
                        <a:effectLst/>
                        <a:latin typeface="Times New Roman" panose="02020603050405020304" pitchFamily="18" charset="0"/>
                        <a:cs typeface="Times New Roman" panose="02020603050405020304" pitchFamily="18" charset="0"/>
                      </a:endParaRPr>
                    </a:p>
                  </a:txBody>
                  <a:tcPr marL="19053" marR="19053" marT="9527" marB="9527">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9EBF5"/>
                    </a:solidFill>
                  </a:tcPr>
                </a:tc>
                <a:extLst>
                  <a:ext uri="{0D108BD9-81ED-4DB2-BD59-A6C34878D82A}">
                    <a16:rowId xmlns:a16="http://schemas.microsoft.com/office/drawing/2014/main" val="10002"/>
                  </a:ext>
                </a:extLst>
              </a:tr>
            </a:tbl>
          </a:graphicData>
        </a:graphic>
      </p:graphicFrame>
      <p:sp>
        <p:nvSpPr>
          <p:cNvPr id="7" name="Slide Number Placeholder 6">
            <a:extLst>
              <a:ext uri="{FF2B5EF4-FFF2-40B4-BE49-F238E27FC236}">
                <a16:creationId xmlns:a16="http://schemas.microsoft.com/office/drawing/2014/main" id="{2AA2A312-6F2E-C41A-2E58-D18CFD031BE6}"/>
              </a:ext>
            </a:extLst>
          </p:cNvPr>
          <p:cNvSpPr>
            <a:spLocks noGrp="1"/>
          </p:cNvSpPr>
          <p:nvPr>
            <p:ph type="sldNum" sz="quarter" idx="12"/>
          </p:nvPr>
        </p:nvSpPr>
        <p:spPr>
          <a:xfrm>
            <a:off x="10558300" y="843931"/>
            <a:ext cx="1052508" cy="365125"/>
          </a:xfrm>
        </p:spPr>
        <p:txBody>
          <a:bodyPr/>
          <a:lstStyle/>
          <a:p>
            <a:fld id="{58A6AE4E-7462-441F-81DE-F0E86FD4D10E}" type="slidenum">
              <a:rPr lang="en-IN" sz="1800" smtClean="0">
                <a:solidFill>
                  <a:schemeClr val="bg1"/>
                </a:solidFill>
              </a:rPr>
              <a:t>9</a:t>
            </a:fld>
            <a:endParaRPr lang="en-IN" sz="1800" dirty="0">
              <a:solidFill>
                <a:schemeClr val="bg1"/>
              </a:solidFill>
            </a:endParaRPr>
          </a:p>
        </p:txBody>
      </p:sp>
      <p:sp>
        <p:nvSpPr>
          <p:cNvPr id="3" name="Date Placeholder 2">
            <a:extLst>
              <a:ext uri="{FF2B5EF4-FFF2-40B4-BE49-F238E27FC236}">
                <a16:creationId xmlns:a16="http://schemas.microsoft.com/office/drawing/2014/main" id="{71CE8885-BDDE-43F7-46CB-0433EEA72B86}"/>
              </a:ext>
            </a:extLst>
          </p:cNvPr>
          <p:cNvSpPr>
            <a:spLocks noGrp="1"/>
          </p:cNvSpPr>
          <p:nvPr>
            <p:ph type="dt" sz="half" idx="10"/>
          </p:nvPr>
        </p:nvSpPr>
        <p:spPr/>
        <p:txBody>
          <a:bodyPr/>
          <a:lstStyle/>
          <a:p>
            <a:fld id="{9E427BA2-730E-483A-B923-551E9146FFD6}" type="datetime1">
              <a:rPr lang="en-IN" smtClean="0"/>
              <a:t>18-04-2023</a:t>
            </a:fld>
            <a:endParaRPr lang="en-IN"/>
          </a:p>
        </p:txBody>
      </p:sp>
    </p:spTree>
    <p:extLst>
      <p:ext uri="{BB962C8B-B14F-4D97-AF65-F5344CB8AC3E}">
        <p14:creationId xmlns:p14="http://schemas.microsoft.com/office/powerpoint/2010/main" val="4163789263"/>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Dividend</Template>
  <TotalTime>2677</TotalTime>
  <Words>2763</Words>
  <Application>Microsoft Office PowerPoint</Application>
  <PresentationFormat>Widescreen</PresentationFormat>
  <Paragraphs>290</Paragraphs>
  <Slides>26</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Algerian</vt:lpstr>
      <vt:lpstr>Arial</vt:lpstr>
      <vt:lpstr>Calibri</vt:lpstr>
      <vt:lpstr>Gill Sans MT</vt:lpstr>
      <vt:lpstr>Times New Roman</vt:lpstr>
      <vt:lpstr>Wingdings</vt:lpstr>
      <vt:lpstr>Wingdings 2</vt:lpstr>
      <vt:lpstr>Dividend</vt:lpstr>
      <vt:lpstr>Obstacle Detection and Avoidance in Driverless Cars using Deep Learning</vt:lpstr>
      <vt:lpstr>CONTENTS. </vt:lpstr>
      <vt:lpstr>ABSTRACT. </vt:lpstr>
      <vt:lpstr>INTRODUCTION. </vt:lpstr>
      <vt:lpstr>PROBLEM DEFINITION. </vt:lpstr>
      <vt:lpstr>TECHNOLOGY USED. </vt:lpstr>
      <vt:lpstr>literature review</vt:lpstr>
      <vt:lpstr>literature review</vt:lpstr>
      <vt:lpstr>literature review</vt:lpstr>
      <vt:lpstr>literature review</vt:lpstr>
      <vt:lpstr>literature review</vt:lpstr>
      <vt:lpstr>Materials And Methods</vt:lpstr>
      <vt:lpstr>PowerPoint Presentation</vt:lpstr>
      <vt:lpstr>PowerPoint Presentation</vt:lpstr>
      <vt:lpstr>Materials And Methods</vt:lpstr>
      <vt:lpstr>PowerPoint Presentation</vt:lpstr>
      <vt:lpstr>PowerPoint Presentation</vt:lpstr>
      <vt:lpstr>Data pre-processing</vt:lpstr>
      <vt:lpstr>PowerPoint Presentation</vt:lpstr>
      <vt:lpstr>Results and Discussion</vt:lpstr>
      <vt:lpstr>Results and Discussion</vt:lpstr>
      <vt:lpstr>Results and Discussion</vt:lpstr>
      <vt:lpstr>Results and Discussion</vt:lpstr>
      <vt:lpstr>REFERENCE</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Techniques for Obstacle Detection and Avoidance in Driverless Cars</dc:title>
  <dc:creator>NISHANA NIZARKHAN</dc:creator>
  <cp:lastModifiedBy>NISHANA NIZARKHAN</cp:lastModifiedBy>
  <cp:revision>49</cp:revision>
  <cp:lastPrinted>2022-12-14T18:12:51Z</cp:lastPrinted>
  <dcterms:created xsi:type="dcterms:W3CDTF">2022-11-02T23:49:35Z</dcterms:created>
  <dcterms:modified xsi:type="dcterms:W3CDTF">2023-04-18T17:23:08Z</dcterms:modified>
</cp:coreProperties>
</file>

<file path=docProps/thumbnail.jpeg>
</file>